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59" r:id="rId6"/>
    <p:sldId id="260" r:id="rId7"/>
    <p:sldId id="263" r:id="rId8"/>
    <p:sldId id="265" r:id="rId9"/>
    <p:sldId id="273" r:id="rId10"/>
    <p:sldId id="267" r:id="rId11"/>
    <p:sldId id="268" r:id="rId12"/>
    <p:sldId id="269" r:id="rId13"/>
    <p:sldId id="271" r:id="rId14"/>
    <p:sldId id="264" r:id="rId15"/>
    <p:sldId id="270" r:id="rId16"/>
    <p:sldId id="26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163A2-DDBA-49EE-AF65-9EC49429ADAF}" type="datetimeFigureOut">
              <a:rPr lang="pl-PL" smtClean="0"/>
              <a:t>2012-10-11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52E1-C688-4D39-A529-8D78779D80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51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6E785D-3371-46EE-AA3E-F95A3226ECCA}" type="datetime1">
              <a:rPr lang="pl-PL" smtClean="0"/>
              <a:t>2012-10-11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BC4DE-B68C-4D02-A9EC-CECA5F7FA41B}" type="datetime1">
              <a:rPr lang="pl-PL" smtClean="0"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D8C77-94C1-4F58-9165-9BFF2CA4272A}" type="datetime1">
              <a:rPr lang="pl-PL" smtClean="0"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3EFA6-B459-410A-B534-24AD12E37EAD}" type="datetime1">
              <a:rPr lang="pl-PL" smtClean="0"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DD46B-B55D-49B5-BCBF-6DE4CB363FE4}" type="datetime1">
              <a:rPr lang="pl-PL" smtClean="0"/>
              <a:t>2012-10-11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591CF-01EE-4494-9B8E-FBC47CB7D1F8}" type="datetime1">
              <a:rPr lang="pl-PL" smtClean="0"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B7F9F-CB2F-42AA-9113-DDBA3E4EB357}" type="datetime1">
              <a:rPr lang="pl-PL" smtClean="0"/>
              <a:t>2012-10-11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A6D84-A900-43DD-B69B-88FBACA1713F}" type="datetime1">
              <a:rPr lang="pl-PL" smtClean="0"/>
              <a:t>2012-10-11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A9998-BB47-415D-8C87-FF3EA52E9E68}" type="datetime1">
              <a:rPr lang="pl-PL" smtClean="0"/>
              <a:t>2012-10-11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4A1C93-BF77-4866-87A8-ADD150320D38}" type="datetime1">
              <a:rPr lang="pl-PL" smtClean="0"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A791C1-8435-4E24-A0F6-4218C2FD3557}" type="datetime1">
              <a:rPr lang="pl-PL" smtClean="0"/>
              <a:t>2012-10-11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6D7829-C19C-4877-A279-DDEFBF8F8660}" type="datetime1">
              <a:rPr lang="pl-PL" smtClean="0"/>
              <a:t>2012-10-11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POLISH DISHES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SHARING IS LEARNING</a:t>
            </a:r>
          </a:p>
          <a:p>
            <a:r>
              <a:rPr lang="pl-PL" dirty="0" smtClean="0"/>
              <a:t>Gimnazjum in </a:t>
            </a:r>
            <a:r>
              <a:rPr lang="pl-PL" dirty="0"/>
              <a:t>Z</a:t>
            </a:r>
            <a:r>
              <a:rPr lang="pl-PL" dirty="0" smtClean="0"/>
              <a:t>alesie Górne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59832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October</a:t>
            </a:r>
            <a:r>
              <a:rPr lang="pl-PL" dirty="0" smtClean="0"/>
              <a:t> 2012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537437" cy="7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5"/>
            <a:ext cx="8003232" cy="208823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Mazurek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type of cake baked in Poland, particularly at Easter. It comes in various shapes and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flavours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It is decorated with icing and dried fruit, almonds and nuts.</a:t>
            </a:r>
            <a:endParaRPr lang="pl-P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tx2">
                    <a:lumMod val="50000"/>
                  </a:schemeClr>
                </a:solidFill>
              </a:rPr>
              <a:t>MAZUREK</a:t>
            </a:r>
            <a:endParaRPr lang="pl-PL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2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Calibri"/>
                <a:ea typeface="Calibri"/>
                <a:cs typeface="Times New Roman"/>
              </a:rPr>
              <a:t>MAZUREK  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WITH  CHOCOLATE  </a:t>
            </a:r>
            <a:r>
              <a:rPr lang="en-US" dirty="0" smtClean="0">
                <a:effectLst/>
                <a:latin typeface="Calibri"/>
                <a:ea typeface="Calibri"/>
                <a:cs typeface="Times New Roman"/>
              </a:rPr>
              <a:t>ICING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68761"/>
            <a:ext cx="8075240" cy="720080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180340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Serves: </a:t>
            </a:r>
            <a:r>
              <a:rPr lang="en-US" dirty="0"/>
              <a:t>depending on your appetite; you get 2 baking dishes of cake</a:t>
            </a:r>
            <a:r>
              <a:rPr lang="pl-PL" dirty="0" smtClean="0">
                <a:ea typeface="Calibri"/>
                <a:cs typeface="Times New Roman"/>
              </a:rPr>
              <a:t>     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180340" algn="l"/>
              </a:tabLst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Difficulty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easy</a:t>
            </a:r>
            <a:r>
              <a:rPr lang="pl-PL" dirty="0" smtClean="0">
                <a:ea typeface="Calibri"/>
                <a:cs typeface="Times New Roman"/>
              </a:rPr>
              <a:t>     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Cost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pl-PL" dirty="0" err="1" smtClean="0">
                <a:latin typeface="Times New Roman"/>
                <a:ea typeface="Calibri"/>
                <a:cs typeface="Times New Roman"/>
              </a:rPr>
              <a:t>rather</a:t>
            </a:r>
            <a:r>
              <a:rPr lang="pl-PL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cheap</a:t>
            </a:r>
            <a:r>
              <a:rPr lang="pl-PL" dirty="0" smtClean="0">
                <a:ea typeface="Calibri"/>
                <a:cs typeface="Times New Roman"/>
              </a:rPr>
              <a:t>     </a:t>
            </a:r>
            <a:r>
              <a:rPr lang="pl-PL" b="1" dirty="0" smtClean="0"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Time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1,5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hours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2267744" y="2204864"/>
            <a:ext cx="4041775" cy="4957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ea typeface="Calibri"/>
                <a:cs typeface="Times New Roman"/>
              </a:rPr>
              <a:t>INGREDIENTS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1560" y="2924944"/>
            <a:ext cx="4040188" cy="312921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/>
              <a:t>For the pastry base:</a:t>
            </a:r>
            <a:endParaRPr lang="pl-PL" b="1" dirty="0"/>
          </a:p>
          <a:p>
            <a:r>
              <a:rPr lang="en-US" dirty="0" smtClean="0"/>
              <a:t>500g </a:t>
            </a:r>
            <a:r>
              <a:rPr lang="en-US" dirty="0"/>
              <a:t>flour</a:t>
            </a:r>
            <a:endParaRPr lang="pl-PL" dirty="0"/>
          </a:p>
          <a:p>
            <a:r>
              <a:rPr lang="en-US" dirty="0" smtClean="0"/>
              <a:t>250g </a:t>
            </a:r>
            <a:r>
              <a:rPr lang="en-US" dirty="0"/>
              <a:t>margarine or butter</a:t>
            </a:r>
            <a:endParaRPr lang="pl-PL" dirty="0"/>
          </a:p>
          <a:p>
            <a:r>
              <a:rPr lang="en-US" dirty="0" smtClean="0"/>
              <a:t>200g </a:t>
            </a:r>
            <a:r>
              <a:rPr lang="en-US" dirty="0"/>
              <a:t>sugar </a:t>
            </a:r>
            <a:endParaRPr lang="pl-PL" dirty="0"/>
          </a:p>
          <a:p>
            <a:r>
              <a:rPr lang="en-US" dirty="0" smtClean="0"/>
              <a:t>4 </a:t>
            </a:r>
            <a:r>
              <a:rPr lang="en-US" dirty="0"/>
              <a:t>egg yolks</a:t>
            </a:r>
            <a:endParaRPr lang="pl-PL" dirty="0"/>
          </a:p>
          <a:p>
            <a:r>
              <a:rPr lang="en-US" dirty="0" smtClean="0"/>
              <a:t>2 </a:t>
            </a:r>
            <a:r>
              <a:rPr lang="en-US" dirty="0"/>
              <a:t>tablespoons sour cream</a:t>
            </a:r>
            <a:endParaRPr lang="pl-PL" dirty="0"/>
          </a:p>
          <a:p>
            <a:r>
              <a:rPr lang="en-US" dirty="0" smtClean="0"/>
              <a:t>1 </a:t>
            </a:r>
            <a:r>
              <a:rPr lang="en-US" dirty="0"/>
              <a:t>teaspoon baking powder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3815407" cy="320121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600" b="1" dirty="0"/>
              <a:t>For the icing:</a:t>
            </a:r>
            <a:endParaRPr lang="pl-PL" sz="2600" b="1" dirty="0"/>
          </a:p>
          <a:p>
            <a:r>
              <a:rPr lang="en-US" sz="2600" dirty="0" smtClean="0"/>
              <a:t>250g </a:t>
            </a:r>
            <a:r>
              <a:rPr lang="en-US" sz="2600" dirty="0"/>
              <a:t>margarine</a:t>
            </a:r>
            <a:endParaRPr lang="pl-PL" sz="2600" dirty="0"/>
          </a:p>
          <a:p>
            <a:r>
              <a:rPr lang="en-US" sz="2600" dirty="0" smtClean="0"/>
              <a:t>400g </a:t>
            </a:r>
            <a:r>
              <a:rPr lang="en-US" sz="2600" dirty="0"/>
              <a:t>sugar</a:t>
            </a:r>
            <a:endParaRPr lang="pl-PL" sz="2600" dirty="0"/>
          </a:p>
          <a:p>
            <a:r>
              <a:rPr lang="en-US" sz="2600" dirty="0" smtClean="0"/>
              <a:t>6 </a:t>
            </a:r>
            <a:r>
              <a:rPr lang="en-US" sz="2600" dirty="0"/>
              <a:t>tablespoons cocoa powder</a:t>
            </a:r>
            <a:endParaRPr lang="pl-PL" sz="2600" dirty="0"/>
          </a:p>
          <a:p>
            <a:r>
              <a:rPr lang="en-US" sz="2600" dirty="0" smtClean="0"/>
              <a:t>6 </a:t>
            </a:r>
            <a:r>
              <a:rPr lang="en-US" sz="2600" dirty="0"/>
              <a:t>tablespoons water</a:t>
            </a:r>
            <a:endParaRPr lang="pl-PL" sz="2600" dirty="0"/>
          </a:p>
          <a:p>
            <a:pPr marL="109728" indent="0">
              <a:buNone/>
            </a:pPr>
            <a:r>
              <a:rPr lang="en-US" sz="2600" b="1" dirty="0" smtClean="0"/>
              <a:t>For </a:t>
            </a:r>
            <a:r>
              <a:rPr lang="en-US" sz="2600" b="1" dirty="0"/>
              <a:t>the decoration:  </a:t>
            </a:r>
            <a:endParaRPr lang="pl-PL" sz="2600" b="1" dirty="0" smtClean="0"/>
          </a:p>
          <a:p>
            <a:r>
              <a:rPr lang="en-US" sz="2600" dirty="0" smtClean="0"/>
              <a:t>almonds</a:t>
            </a:r>
            <a:r>
              <a:rPr lang="en-US" sz="2600" dirty="0"/>
              <a:t>, nuts, dried fruit: dates, apricots, raisins</a:t>
            </a:r>
            <a:endParaRPr lang="pl-PL" sz="2600" dirty="0"/>
          </a:p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5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332656"/>
            <a:ext cx="4680520" cy="5976664"/>
          </a:xfrm>
        </p:spPr>
        <p:txBody>
          <a:bodyPr>
            <a:normAutofit/>
          </a:bodyPr>
          <a:lstStyle/>
          <a:p>
            <a:pPr marL="109728" indent="0">
              <a:lnSpc>
                <a:spcPct val="115000"/>
              </a:lnSpc>
              <a:buNone/>
            </a:pPr>
            <a:r>
              <a:rPr lang="en-US" dirty="0">
                <a:ea typeface="Calibri"/>
                <a:cs typeface="Times New Roman"/>
              </a:rPr>
              <a:t>UTENSILS:  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kneading board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rolling </a:t>
            </a:r>
            <a:r>
              <a:rPr lang="en-US" dirty="0">
                <a:ea typeface="Calibri"/>
                <a:cs typeface="Times New Roman"/>
              </a:rPr>
              <a:t>pin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2  </a:t>
            </a:r>
            <a:r>
              <a:rPr lang="en-US" dirty="0">
                <a:ea typeface="Calibri"/>
                <a:cs typeface="Times New Roman"/>
              </a:rPr>
              <a:t>baking dishes (cake tins)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small </a:t>
            </a:r>
            <a:r>
              <a:rPr lang="en-US" dirty="0">
                <a:ea typeface="Calibri"/>
                <a:cs typeface="Times New Roman"/>
              </a:rPr>
              <a:t>pot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small </a:t>
            </a:r>
            <a:r>
              <a:rPr lang="en-US" dirty="0">
                <a:ea typeface="Calibri"/>
                <a:cs typeface="Times New Roman"/>
              </a:rPr>
              <a:t>bowls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oven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cooker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ea typeface="Calibri"/>
                <a:cs typeface="Times New Roman"/>
              </a:rPr>
              <a:t>teaspoons</a:t>
            </a:r>
            <a:r>
              <a:rPr lang="en-US" dirty="0">
                <a:ea typeface="Calibri"/>
                <a:cs typeface="Times New Roman"/>
              </a:rPr>
              <a:t>, tablespoons, knives, fork</a:t>
            </a:r>
            <a:endParaRPr lang="pl-PL" dirty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serving dish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57469" y="479211"/>
            <a:ext cx="41148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220">
            <a:off x="5879492" y="344959"/>
            <a:ext cx="2410070" cy="17306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202">
            <a:off x="6097814" y="4254027"/>
            <a:ext cx="2229373" cy="16301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217">
            <a:off x="5892918" y="2323618"/>
            <a:ext cx="2394210" cy="17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6" y="188640"/>
            <a:ext cx="2689448" cy="201708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4" y="884473"/>
            <a:ext cx="2414774" cy="19787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45982"/>
            <a:ext cx="2330773" cy="18722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Sift  </a:t>
            </a:r>
            <a:r>
              <a:rPr lang="en-US" sz="1800" dirty="0"/>
              <a:t>the flour on the kneading board, add sugar, margarine, egg yolks, cream and baking powder</a:t>
            </a:r>
            <a:r>
              <a:rPr lang="en-US" sz="1800" dirty="0" smtClean="0"/>
              <a:t>.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DIRECTIONS: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47760" y="3189202"/>
            <a:ext cx="4214974" cy="2876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Roll the dough  so it is about 5 mm thick and pat it evenly into a greased baking dish. Make thin walls of  the dough around the baking dish. Prick with a fork.</a:t>
            </a:r>
            <a:endParaRPr lang="pl-PL" sz="1800" dirty="0" smtClean="0"/>
          </a:p>
          <a:p>
            <a:r>
              <a:rPr lang="en-US" sz="1800" dirty="0"/>
              <a:t>Bake  for about 25 – 30 minutes until golden brown.</a:t>
            </a:r>
            <a:endParaRPr lang="pl-PL" sz="1800" dirty="0"/>
          </a:p>
          <a:p>
            <a:r>
              <a:rPr lang="en-US" sz="1800" dirty="0"/>
              <a:t>Remove from the oven and leave to cool for 20 minutes.</a:t>
            </a:r>
            <a:endParaRPr lang="pl-PL" sz="1800" dirty="0"/>
          </a:p>
          <a:p>
            <a:endParaRPr lang="pl-PL" sz="1800" dirty="0" smtClean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10510" y="755039"/>
            <a:ext cx="1996753" cy="14015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Knead until you get  smooth dough.</a:t>
            </a:r>
            <a:endParaRPr lang="pl-PL" sz="1800" dirty="0" smtClean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753918" y="2348880"/>
            <a:ext cx="3994722" cy="5143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Preheat  the oven to 180 – 200°C.</a:t>
            </a:r>
            <a:endParaRPr lang="pl-PL" sz="18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51" y="3396851"/>
            <a:ext cx="3275855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3888432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prepare the icing,  mix the margarine, sugar, cocoa and water in a small pot.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Heat on the cooker until the ingredients melt.  Cook for 1 minute stirring continuously.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Then  leave to cool a bit.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Pour the chocolate  icing on the pastry base and spread evenly.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DIRECTIONS: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88640"/>
            <a:ext cx="3515883" cy="26369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260648"/>
            <a:ext cx="4464496" cy="1281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dirty="0"/>
              <a:t>it set and decorate with almonds, nuts  and dried fruit.</a:t>
            </a:r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DIRECTIONS: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6" y="1196752"/>
            <a:ext cx="3221779" cy="241633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6" y="3890277"/>
            <a:ext cx="3202699" cy="24020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1701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43608" y="4653136"/>
            <a:ext cx="2808312" cy="1321969"/>
          </a:xfrm>
        </p:spPr>
        <p:txBody>
          <a:bodyPr/>
          <a:lstStyle/>
          <a:p>
            <a:r>
              <a:rPr lang="pl-PL" sz="2000" dirty="0" smtClean="0"/>
              <a:t>Marta Pastuch</a:t>
            </a:r>
          </a:p>
          <a:p>
            <a:r>
              <a:rPr lang="pl-PL" sz="2000" dirty="0" smtClean="0"/>
              <a:t>Zosia </a:t>
            </a:r>
            <a:r>
              <a:rPr lang="pl-PL" sz="2000" dirty="0" err="1" smtClean="0"/>
              <a:t>Pazdrowska</a:t>
            </a:r>
            <a:endParaRPr lang="pl-PL" sz="2000" dirty="0" smtClean="0"/>
          </a:p>
          <a:p>
            <a:r>
              <a:rPr lang="pl-PL" sz="2000" dirty="0" smtClean="0"/>
              <a:t>Dorota </a:t>
            </a:r>
            <a:r>
              <a:rPr lang="pl-PL" sz="2000" dirty="0" err="1" smtClean="0"/>
              <a:t>Szejner</a:t>
            </a:r>
            <a:endParaRPr lang="pl-PL" sz="2000" dirty="0" smtClean="0"/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3789040"/>
            <a:ext cx="2664296" cy="782533"/>
          </a:xfrm>
        </p:spPr>
        <p:txBody>
          <a:bodyPr/>
          <a:lstStyle/>
          <a:p>
            <a:pPr algn="ctr"/>
            <a:r>
              <a:rPr lang="pl-PL" sz="3200" dirty="0" err="1" smtClean="0"/>
              <a:t>Recipes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4067944" y="3861048"/>
            <a:ext cx="2630639" cy="668253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dirty="0" err="1" smtClean="0"/>
              <a:t>Photos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9" name="Symbol zastępczy zawartości 3"/>
          <p:cNvSpPr txBox="1">
            <a:spLocks/>
          </p:cNvSpPr>
          <p:nvPr/>
        </p:nvSpPr>
        <p:spPr>
          <a:xfrm>
            <a:off x="5120152" y="4571573"/>
            <a:ext cx="3772328" cy="1563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2000" dirty="0" smtClean="0"/>
              <a:t>Marta Pastuch</a:t>
            </a:r>
          </a:p>
          <a:p>
            <a:r>
              <a:rPr lang="pl-PL" sz="2000" dirty="0" smtClean="0"/>
              <a:t>Piotr Pluta</a:t>
            </a:r>
          </a:p>
          <a:p>
            <a:r>
              <a:rPr lang="pl-PL" sz="2000" dirty="0" smtClean="0"/>
              <a:t>Zosia </a:t>
            </a:r>
            <a:r>
              <a:rPr lang="pl-PL" sz="2000" dirty="0" err="1" smtClean="0"/>
              <a:t>Pazdrowska</a:t>
            </a:r>
            <a:endParaRPr lang="pl-PL" sz="2000" dirty="0" smtClean="0"/>
          </a:p>
          <a:p>
            <a:r>
              <a:rPr lang="pl-PL" sz="2000" dirty="0" smtClean="0"/>
              <a:t>Monika </a:t>
            </a:r>
            <a:r>
              <a:rPr lang="pl-PL" sz="2000" dirty="0" err="1" smtClean="0"/>
              <a:t>Sochacka-Kukiełka</a:t>
            </a:r>
            <a:endParaRPr lang="pl-PL" sz="2000" dirty="0" smtClean="0"/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72" y="853908"/>
            <a:ext cx="1579269" cy="127647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3908"/>
            <a:ext cx="1532872" cy="114965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421028" y="116353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10" b="1" spc="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pl-PL" sz="4010" b="1" spc="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09634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 err="1">
                <a:ea typeface="Calibri"/>
                <a:cs typeface="Times New Roman"/>
              </a:rPr>
              <a:t>Pierogi</a:t>
            </a:r>
            <a:r>
              <a:rPr lang="en-US" sz="2800" b="1" dirty="0">
                <a:ea typeface="Calibri"/>
                <a:cs typeface="Times New Roman"/>
              </a:rPr>
              <a:t> or dumplings are popular in central and eastern Europe. Traditionally considered peasant food, they have gained popularity and spread throughout all social classes.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tx2">
                    <a:lumMod val="50000"/>
                  </a:schemeClr>
                </a:solidFill>
              </a:rPr>
              <a:t>PIEROGI</a:t>
            </a:r>
            <a:endParaRPr lang="pl-PL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Gimnazjum</a:t>
            </a:r>
            <a:r>
              <a:rPr lang="en-US" dirty="0" smtClean="0"/>
              <a:t> in </a:t>
            </a:r>
            <a:r>
              <a:rPr lang="en-US" dirty="0" err="1" smtClean="0"/>
              <a:t>Zalesie</a:t>
            </a:r>
            <a:r>
              <a:rPr lang="en-US" dirty="0" smtClean="0"/>
              <a:t> </a:t>
            </a:r>
            <a:r>
              <a:rPr lang="en-US" dirty="0" err="1" smtClean="0"/>
              <a:t>Górne</a:t>
            </a:r>
            <a:r>
              <a:rPr lang="en-US" dirty="0" smtClean="0"/>
              <a:t>           SHARING IS LEARNING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0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548680"/>
            <a:ext cx="475252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Times New Roman"/>
              </a:rPr>
              <a:t>They may be stuffed </a:t>
            </a:r>
            <a:r>
              <a:rPr lang="en-US" b="1" dirty="0" smtClean="0">
                <a:ea typeface="Calibri"/>
                <a:cs typeface="Times New Roman"/>
              </a:rPr>
              <a:t>with</a:t>
            </a:r>
            <a:r>
              <a:rPr lang="pl-PL" b="1" dirty="0" smtClean="0">
                <a:ea typeface="Calibri"/>
                <a:cs typeface="Times New Roman"/>
              </a:rPr>
              <a:t>:</a:t>
            </a:r>
          </a:p>
          <a:p>
            <a:r>
              <a:rPr lang="en-US" dirty="0" smtClean="0">
                <a:ea typeface="Calibri"/>
                <a:cs typeface="Times New Roman"/>
              </a:rPr>
              <a:t>mashed </a:t>
            </a:r>
            <a:r>
              <a:rPr lang="en-US" dirty="0">
                <a:ea typeface="Calibri"/>
                <a:cs typeface="Times New Roman"/>
              </a:rPr>
              <a:t>potatoes</a:t>
            </a:r>
            <a:r>
              <a:rPr lang="en-US" dirty="0" smtClean="0">
                <a:ea typeface="Calibri"/>
                <a:cs typeface="Times New Roman"/>
              </a:rPr>
              <a:t>,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cabbage,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ground </a:t>
            </a:r>
            <a:r>
              <a:rPr lang="en-US" dirty="0">
                <a:ea typeface="Calibri"/>
                <a:cs typeface="Times New Roman"/>
              </a:rPr>
              <a:t>meat</a:t>
            </a:r>
            <a:r>
              <a:rPr lang="en-US" dirty="0" smtClean="0">
                <a:ea typeface="Calibri"/>
                <a:cs typeface="Times New Roman"/>
              </a:rPr>
              <a:t>,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pl-PL" dirty="0" err="1">
                <a:ea typeface="Calibri"/>
                <a:cs typeface="Times New Roman"/>
              </a:rPr>
              <a:t>w</a:t>
            </a:r>
            <a:r>
              <a:rPr lang="pl-PL" dirty="0" err="1" smtClean="0">
                <a:ea typeface="Calibri"/>
                <a:cs typeface="Times New Roman"/>
              </a:rPr>
              <a:t>hite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cheese</a:t>
            </a:r>
            <a:r>
              <a:rPr lang="pl-PL" dirty="0" smtClean="0">
                <a:ea typeface="Calibri"/>
                <a:cs typeface="Times New Roman"/>
              </a:rPr>
              <a:t>,</a:t>
            </a:r>
          </a:p>
          <a:p>
            <a:r>
              <a:rPr lang="en-US" dirty="0" smtClean="0">
                <a:ea typeface="Calibri"/>
                <a:cs typeface="Times New Roman"/>
              </a:rPr>
              <a:t>mushrooms</a:t>
            </a:r>
            <a:r>
              <a:rPr lang="en-US" dirty="0">
                <a:ea typeface="Calibri"/>
                <a:cs typeface="Times New Roman"/>
              </a:rPr>
              <a:t>, 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spinach</a:t>
            </a:r>
            <a:r>
              <a:rPr lang="en-US" dirty="0">
                <a:ea typeface="Calibri"/>
                <a:cs typeface="Times New Roman"/>
              </a:rPr>
              <a:t>, 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cherries,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blueberries 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pl-PL" dirty="0" err="1" smtClean="0">
                <a:ea typeface="Calibri"/>
                <a:cs typeface="Times New Roman"/>
              </a:rPr>
              <a:t>strawberries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en-US" dirty="0" smtClean="0">
                <a:ea typeface="Calibri"/>
                <a:cs typeface="Times New Roman"/>
              </a:rPr>
              <a:t>or </a:t>
            </a:r>
            <a:r>
              <a:rPr lang="en-US" dirty="0">
                <a:ea typeface="Calibri"/>
                <a:cs typeface="Times New Roman"/>
              </a:rPr>
              <a:t>other ingredients.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2" y="3356992"/>
            <a:ext cx="1836204" cy="24482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2" y="548680"/>
            <a:ext cx="1832400" cy="2443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4141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9415" y="607863"/>
            <a:ext cx="3556107" cy="57193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UTENSILS: </a:t>
            </a:r>
            <a:endParaRPr lang="pl-PL" dirty="0" smtClean="0"/>
          </a:p>
          <a:p>
            <a:r>
              <a:rPr lang="en-US" dirty="0" smtClean="0"/>
              <a:t>meat </a:t>
            </a:r>
            <a:r>
              <a:rPr lang="en-US" dirty="0"/>
              <a:t>grinder</a:t>
            </a:r>
            <a:endParaRPr lang="pl-PL" dirty="0"/>
          </a:p>
          <a:p>
            <a:r>
              <a:rPr lang="en-US" dirty="0" smtClean="0"/>
              <a:t>frying </a:t>
            </a:r>
            <a:r>
              <a:rPr lang="en-US" dirty="0"/>
              <a:t>pan</a:t>
            </a:r>
            <a:endParaRPr lang="pl-PL" dirty="0"/>
          </a:p>
          <a:p>
            <a:r>
              <a:rPr lang="en-US" dirty="0" smtClean="0"/>
              <a:t>kneading </a:t>
            </a:r>
            <a:r>
              <a:rPr lang="en-US" dirty="0"/>
              <a:t>board</a:t>
            </a:r>
            <a:endParaRPr lang="pl-PL" dirty="0"/>
          </a:p>
          <a:p>
            <a:r>
              <a:rPr lang="en-US" dirty="0" smtClean="0"/>
              <a:t>rolling </a:t>
            </a:r>
            <a:r>
              <a:rPr lang="en-US" dirty="0"/>
              <a:t>pin</a:t>
            </a:r>
            <a:endParaRPr lang="pl-PL" dirty="0"/>
          </a:p>
          <a:p>
            <a:r>
              <a:rPr lang="en-US" dirty="0" smtClean="0"/>
              <a:t>1 </a:t>
            </a:r>
            <a:r>
              <a:rPr lang="en-US" dirty="0"/>
              <a:t>large bowl</a:t>
            </a:r>
            <a:endParaRPr lang="pl-PL" dirty="0"/>
          </a:p>
          <a:p>
            <a:r>
              <a:rPr lang="en-US" dirty="0" smtClean="0"/>
              <a:t>1 </a:t>
            </a:r>
            <a:r>
              <a:rPr lang="en-US" dirty="0"/>
              <a:t>large cooking pot</a:t>
            </a:r>
            <a:endParaRPr lang="pl-PL" dirty="0"/>
          </a:p>
          <a:p>
            <a:r>
              <a:rPr lang="en-US" dirty="0" smtClean="0"/>
              <a:t>skimmer</a:t>
            </a:r>
            <a:endParaRPr lang="pl-PL" dirty="0"/>
          </a:p>
          <a:p>
            <a:r>
              <a:rPr lang="en-US" dirty="0" smtClean="0"/>
              <a:t>1 </a:t>
            </a:r>
            <a:r>
              <a:rPr lang="en-US" dirty="0"/>
              <a:t>cup / glass</a:t>
            </a:r>
            <a:endParaRPr lang="pl-PL" dirty="0"/>
          </a:p>
          <a:p>
            <a:r>
              <a:rPr lang="en-US" dirty="0" smtClean="0"/>
              <a:t>tablespoons</a:t>
            </a:r>
            <a:r>
              <a:rPr lang="en-US" dirty="0"/>
              <a:t>, teaspoons, forks</a:t>
            </a:r>
            <a:endParaRPr lang="pl-PL" dirty="0"/>
          </a:p>
          <a:p>
            <a:r>
              <a:rPr lang="en-US" dirty="0" smtClean="0"/>
              <a:t>serving </a:t>
            </a:r>
            <a:r>
              <a:rPr lang="en-US" dirty="0"/>
              <a:t>dish</a:t>
            </a:r>
            <a:endParaRPr lang="pl-PL" dirty="0"/>
          </a:p>
          <a:p>
            <a:r>
              <a:rPr lang="en-US" dirty="0" smtClean="0"/>
              <a:t>cooker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57469" y="479211"/>
            <a:ext cx="41148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800200" cy="15544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11" y="3861048"/>
            <a:ext cx="2171733" cy="162879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10" y="908720"/>
            <a:ext cx="2171733" cy="1628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1905362" cy="15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/>
                <a:ea typeface="Calibri"/>
              </a:rPr>
              <a:t>PIEROGI  WITH  MEAT  FILLING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68761"/>
            <a:ext cx="8075240" cy="720080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180340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Serves: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pl-PL" dirty="0" smtClean="0">
                <a:ea typeface="Calibri"/>
                <a:cs typeface="Times New Roman"/>
              </a:rPr>
              <a:t>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Difficulty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easy</a:t>
            </a:r>
            <a:r>
              <a:rPr lang="pl-PL" dirty="0" smtClean="0">
                <a:ea typeface="Calibri"/>
                <a:cs typeface="Times New Roman"/>
              </a:rPr>
              <a:t>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Cost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cheap</a:t>
            </a:r>
            <a:r>
              <a:rPr lang="pl-PL" dirty="0" smtClean="0">
                <a:ea typeface="Calibri"/>
                <a:cs typeface="Times New Roman"/>
              </a:rPr>
              <a:t>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Time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 1,5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hours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2267744" y="2204864"/>
            <a:ext cx="4041775" cy="4957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ea typeface="Calibri"/>
                <a:cs typeface="Times New Roman"/>
              </a:rPr>
              <a:t>INGREDIENTS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1560" y="2924944"/>
            <a:ext cx="4040188" cy="312921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en-US" dirty="0">
                <a:ea typeface="Calibri"/>
                <a:cs typeface="Times New Roman"/>
              </a:rPr>
              <a:t>For the dough: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500g </a:t>
            </a:r>
            <a:r>
              <a:rPr lang="en-US" dirty="0">
                <a:ea typeface="Calibri"/>
                <a:cs typeface="Times New Roman"/>
              </a:rPr>
              <a:t>flour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250ml </a:t>
            </a:r>
            <a:r>
              <a:rPr lang="en-US" dirty="0">
                <a:ea typeface="Calibri"/>
                <a:cs typeface="Times New Roman"/>
              </a:rPr>
              <a:t>water or milk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1 </a:t>
            </a:r>
            <a:r>
              <a:rPr lang="en-US" dirty="0">
                <a:ea typeface="Calibri"/>
                <a:cs typeface="Times New Roman"/>
              </a:rPr>
              <a:t>tablespoon butter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1 </a:t>
            </a:r>
            <a:r>
              <a:rPr lang="en-US" dirty="0">
                <a:ea typeface="Calibri"/>
                <a:cs typeface="Times New Roman"/>
              </a:rPr>
              <a:t>teaspoon salt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For </a:t>
            </a:r>
            <a:r>
              <a:rPr lang="en-US" dirty="0">
                <a:ea typeface="Calibri"/>
                <a:cs typeface="Times New Roman"/>
              </a:rPr>
              <a:t>the meat filling:  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500g </a:t>
            </a:r>
            <a:r>
              <a:rPr lang="en-US" dirty="0">
                <a:ea typeface="Calibri"/>
                <a:cs typeface="Times New Roman"/>
              </a:rPr>
              <a:t>pork or beef (cooked and ground)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2 </a:t>
            </a:r>
            <a:r>
              <a:rPr lang="en-US" dirty="0">
                <a:ea typeface="Calibri"/>
                <a:cs typeface="Times New Roman"/>
              </a:rPr>
              <a:t>onions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30g </a:t>
            </a:r>
            <a:r>
              <a:rPr lang="en-US" dirty="0">
                <a:ea typeface="Calibri"/>
                <a:cs typeface="Times New Roman"/>
              </a:rPr>
              <a:t>butter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dirty="0" smtClean="0">
                <a:ea typeface="Calibri"/>
                <a:cs typeface="Times New Roman"/>
              </a:rPr>
              <a:t>pepper</a:t>
            </a:r>
            <a:r>
              <a:rPr lang="en-US" dirty="0">
                <a:ea typeface="Calibri"/>
                <a:cs typeface="Times New Roman"/>
              </a:rPr>
              <a:t>, salt, marjoram</a:t>
            </a:r>
            <a:endParaRPr lang="pl-PL" dirty="0"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8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The meat filling: </a:t>
            </a:r>
            <a:endParaRPr lang="pl-PL" sz="2400" b="1" dirty="0" smtClean="0"/>
          </a:p>
          <a:p>
            <a:r>
              <a:rPr lang="en-US" sz="2400" dirty="0" smtClean="0"/>
              <a:t>Cook </a:t>
            </a:r>
            <a:r>
              <a:rPr lang="en-US" sz="2400" dirty="0"/>
              <a:t>the meat until it is soft. Then grind it with  a meat grinder.</a:t>
            </a:r>
            <a:endParaRPr lang="pl-PL" sz="2400" dirty="0"/>
          </a:p>
          <a:p>
            <a:r>
              <a:rPr lang="en-US" sz="2400" dirty="0"/>
              <a:t>Peel the onions, chop finely and fry in butter until they turn golden.</a:t>
            </a:r>
            <a:endParaRPr lang="pl-PL" sz="2400" dirty="0"/>
          </a:p>
          <a:p>
            <a:r>
              <a:rPr lang="en-US" sz="2400" dirty="0"/>
              <a:t>Put the ground meat in the bowl, add the fried onions, season with salt, pepper and marjoram.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vert="horz">
            <a:normAutofit fontScale="90000"/>
          </a:bodyPr>
          <a:lstStyle/>
          <a:p>
            <a:r>
              <a:rPr lang="en-US" b="1" dirty="0" smtClean="0"/>
              <a:t>DIRECTIONS</a:t>
            </a:r>
            <a:endParaRPr lang="pl-PL" b="1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7" name="Obraz 6" descr="F:\DCIM\103CANON\IMG_22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 bwMode="auto">
          <a:xfrm>
            <a:off x="4067944" y="3773523"/>
            <a:ext cx="446449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9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468052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The </a:t>
            </a:r>
            <a:r>
              <a:rPr lang="en-US" sz="2400" b="1" dirty="0"/>
              <a:t>dough</a:t>
            </a:r>
            <a:r>
              <a:rPr lang="en-US" sz="2400" b="1" dirty="0" smtClean="0"/>
              <a:t>:</a:t>
            </a:r>
            <a:endParaRPr lang="pl-PL" sz="2400" b="1" dirty="0" smtClean="0"/>
          </a:p>
          <a:p>
            <a:r>
              <a:rPr lang="en-US" sz="2000" b="1" dirty="0" smtClean="0"/>
              <a:t> </a:t>
            </a:r>
            <a:r>
              <a:rPr lang="en-US" sz="2000" dirty="0"/>
              <a:t>Sift the flour on the kneading board. Make a hole in the middle and pour in a tablespoon of melted butter. Add 1 teaspoon of salt. Gradually pour hot water (or milk). Mix with a knife first and then knead with your hands until you get smooth dough</a:t>
            </a:r>
            <a:r>
              <a:rPr lang="en-US" sz="2000" dirty="0" smtClean="0"/>
              <a:t>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vert="horz">
            <a:normAutofit fontScale="90000"/>
          </a:bodyPr>
          <a:lstStyle/>
          <a:p>
            <a:r>
              <a:rPr lang="en-US" b="1" dirty="0" smtClean="0"/>
              <a:t>DIRECTIONS</a:t>
            </a:r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1"/>
            <a:ext cx="3685500" cy="32391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3933056"/>
            <a:ext cx="8384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Divide the dough into 2 or 3 portions and one by one roll them flat so that they are about 2mm thick.</a:t>
            </a:r>
            <a:endParaRPr lang="pl-PL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Cut circles using a cup or a glass.</a:t>
            </a:r>
            <a:endParaRPr lang="pl-PL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Place the meat filling in the middle and fold the dough to form a semi-circle. Make sure you press the edges together to seal the dumplings.</a:t>
            </a:r>
            <a:endParaRPr lang="pl-PL" sz="2000" dirty="0"/>
          </a:p>
          <a:p>
            <a:pPr marL="285750" indent="-285750">
              <a:buFont typeface="Wingdings" pitchFamily="2" charset="2"/>
              <a:buChar char="Ø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291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693406"/>
            <a:ext cx="8003232" cy="2232249"/>
          </a:xfrm>
        </p:spPr>
        <p:txBody>
          <a:bodyPr>
            <a:noAutofit/>
          </a:bodyPr>
          <a:lstStyle/>
          <a:p>
            <a:r>
              <a:rPr lang="en-US" sz="2400" dirty="0" smtClean="0"/>
              <a:t>Get </a:t>
            </a:r>
            <a:r>
              <a:rPr lang="en-US" sz="2400" dirty="0"/>
              <a:t>them out of water with a skimmer and place on a dish. Eat when still warm.</a:t>
            </a:r>
            <a:endParaRPr lang="pl-PL" sz="2400" dirty="0"/>
          </a:p>
          <a:p>
            <a:r>
              <a:rPr lang="en-US" sz="2400" dirty="0" err="1"/>
              <a:t>Pierogi</a:t>
            </a:r>
            <a:r>
              <a:rPr lang="en-US" sz="2400" dirty="0"/>
              <a:t> can be served with melted butter or small pieces of fried bacon. They are delicious with borscht (beetroot soup).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vert="horz">
            <a:normAutofit fontScale="90000"/>
          </a:bodyPr>
          <a:lstStyle/>
          <a:p>
            <a:r>
              <a:rPr lang="en-US" b="1" dirty="0" smtClean="0"/>
              <a:t>DIRECTIONS</a:t>
            </a:r>
            <a:endParaRPr lang="pl-PL" b="1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004048" y="6461720"/>
            <a:ext cx="2350681" cy="365125"/>
          </a:xfrm>
        </p:spPr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923928" cy="2942946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95536" y="926802"/>
            <a:ext cx="4536504" cy="271822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pl-PL" sz="2400" b="1" dirty="0" smtClean="0"/>
              <a:t>Cooking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Boil salted water in a large pot. Throw the dumplings into the boiling water, wait until they start to float and let them boil for another 2-3 minutes.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1960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3560134" cy="2910543"/>
          </a:xfr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Gimnazjum in Zalesie Górne           SHARING IS LEARNING </a:t>
            </a:r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23728" y="1484784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And </a:t>
            </a:r>
            <a:r>
              <a:rPr lang="pl-PL" dirty="0" err="1"/>
              <a:t>s</a:t>
            </a:r>
            <a:r>
              <a:rPr lang="pl-PL" dirty="0" err="1" smtClean="0"/>
              <a:t>weet</a:t>
            </a:r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30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3673</TotalTime>
  <Words>857</Words>
  <Application>Microsoft Office PowerPoint</Application>
  <PresentationFormat>Pokaz na ekranie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POLISH DISHES</vt:lpstr>
      <vt:lpstr>PIEROGI</vt:lpstr>
      <vt:lpstr>Prezentacja programu PowerPoint</vt:lpstr>
      <vt:lpstr>Prezentacja programu PowerPoint</vt:lpstr>
      <vt:lpstr>PIEROGI  WITH  MEAT  FILLING</vt:lpstr>
      <vt:lpstr>DIRECTIONS</vt:lpstr>
      <vt:lpstr>DIRECTIONS</vt:lpstr>
      <vt:lpstr>DIRECTIONS</vt:lpstr>
      <vt:lpstr>And sweet…</vt:lpstr>
      <vt:lpstr>MAZUREK</vt:lpstr>
      <vt:lpstr>MAZUREK  WITH  CHOCOLATE  ICING</vt:lpstr>
      <vt:lpstr>Prezentacja programu PowerPoint</vt:lpstr>
      <vt:lpstr>DIRECTIONS: </vt:lpstr>
      <vt:lpstr>DIRECTIONS: </vt:lpstr>
      <vt:lpstr>DIRECTIONS: </vt:lpstr>
      <vt:lpstr>Recipes: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PIEROGI</dc:title>
  <dc:creator>Gimnazjum</dc:creator>
  <cp:lastModifiedBy>Gimnazjum</cp:lastModifiedBy>
  <cp:revision>33</cp:revision>
  <dcterms:created xsi:type="dcterms:W3CDTF">2012-09-30T21:37:12Z</dcterms:created>
  <dcterms:modified xsi:type="dcterms:W3CDTF">2012-10-11T13:06:21Z</dcterms:modified>
</cp:coreProperties>
</file>