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58" r:id="rId4"/>
    <p:sldId id="267" r:id="rId5"/>
    <p:sldId id="265" r:id="rId6"/>
    <p:sldId id="266" r:id="rId7"/>
    <p:sldId id="268" r:id="rId8"/>
    <p:sldId id="264" r:id="rId9"/>
    <p:sldId id="270" r:id="rId10"/>
    <p:sldId id="271" r:id="rId11"/>
    <p:sldId id="269" r:id="rId12"/>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60"/>
  </p:normalViewPr>
  <p:slideViewPr>
    <p:cSldViewPr>
      <p:cViewPr>
        <p:scale>
          <a:sx n="76" d="100"/>
          <a:sy n="76" d="100"/>
        </p:scale>
        <p:origin x="-118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2">
        <a:schemeClr val="bg2"/>
      </p:bgRef>
    </p:bg>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l-SI" smtClean="0"/>
              <a:t>Kliknite, če želite urediti slog naslova matrice</a:t>
            </a:r>
            <a:endParaRPr kumimoji="0"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
        <p:nvSpPr>
          <p:cNvPr id="30" name="Ograda datuma 29"/>
          <p:cNvSpPr>
            <a:spLocks noGrp="1"/>
          </p:cNvSpPr>
          <p:nvPr>
            <p:ph type="dt" sz="half" idx="10"/>
          </p:nvPr>
        </p:nvSpPr>
        <p:spPr/>
        <p:txBody>
          <a:bodyPr/>
          <a:lstStyle/>
          <a:p>
            <a:fld id="{72133E52-9EF8-4BEB-A136-D2FEF6D7C792}" type="datetimeFigureOut">
              <a:rPr lang="sl-SI" smtClean="0"/>
              <a:pPr/>
              <a:t>12.5.2013</a:t>
            </a:fld>
            <a:endParaRPr lang="sl-SI"/>
          </a:p>
        </p:txBody>
      </p:sp>
      <p:sp>
        <p:nvSpPr>
          <p:cNvPr id="19" name="Ograda noge 18"/>
          <p:cNvSpPr>
            <a:spLocks noGrp="1"/>
          </p:cNvSpPr>
          <p:nvPr>
            <p:ph type="ftr" sz="quarter" idx="11"/>
          </p:nvPr>
        </p:nvSpPr>
        <p:spPr/>
        <p:txBody>
          <a:bodyPr/>
          <a:lstStyle/>
          <a:p>
            <a:endParaRPr lang="sl-SI"/>
          </a:p>
        </p:txBody>
      </p:sp>
      <p:sp>
        <p:nvSpPr>
          <p:cNvPr id="27" name="Ograda številke diapozitiva 26"/>
          <p:cNvSpPr>
            <a:spLocks noGrp="1"/>
          </p:cNvSpPr>
          <p:nvPr>
            <p:ph type="sldNum" sz="quarter" idx="12"/>
          </p:nvPr>
        </p:nvSpPr>
        <p:spPr/>
        <p:txBody>
          <a:bodyPr/>
          <a:lstStyle/>
          <a:p>
            <a:fld id="{0ECE31C3-B0D4-40F7-A2AD-FEEC4A7C3B77}"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72133E52-9EF8-4BEB-A136-D2FEF6D7C792}" type="datetimeFigureOut">
              <a:rPr lang="sl-SI" smtClean="0"/>
              <a:pPr/>
              <a:t>12.5.2013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ECE31C3-B0D4-40F7-A2AD-FEEC4A7C3B77}"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914401"/>
            <a:ext cx="2057400" cy="5211763"/>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914401"/>
            <a:ext cx="6019800" cy="5211763"/>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72133E52-9EF8-4BEB-A136-D2FEF6D7C792}" type="datetimeFigureOut">
              <a:rPr lang="sl-SI" smtClean="0"/>
              <a:pPr/>
              <a:t>12.5.2013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ECE31C3-B0D4-40F7-A2AD-FEEC4A7C3B77}"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72133E52-9EF8-4BEB-A136-D2FEF6D7C792}" type="datetimeFigureOut">
              <a:rPr lang="sl-SI" smtClean="0"/>
              <a:pPr/>
              <a:t>12.5.2013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ECE31C3-B0D4-40F7-A2AD-FEEC4A7C3B77}"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Ref idx="1002">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p:txBody>
          <a:bodyPr/>
          <a:lstStyle/>
          <a:p>
            <a:fld id="{72133E52-9EF8-4BEB-A136-D2FEF6D7C792}" type="datetimeFigureOut">
              <a:rPr lang="sl-SI" smtClean="0"/>
              <a:pPr/>
              <a:t>12.5.2013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ECE31C3-B0D4-40F7-A2AD-FEEC4A7C3B77}"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72133E52-9EF8-4BEB-A136-D2FEF6D7C792}" type="datetimeFigureOut">
              <a:rPr lang="sl-SI" smtClean="0"/>
              <a:pPr/>
              <a:t>12.5.2013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0ECE31C3-B0D4-40F7-A2AD-FEEC4A7C3B77}"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tIns="45720" anchor="b"/>
          <a:lstStyle>
            <a:lvl1pPr>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4" name="Ograda besedila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5" name="Ograda vsebin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p>
            <a:fld id="{72133E52-9EF8-4BEB-A136-D2FEF6D7C792}" type="datetimeFigureOut">
              <a:rPr lang="sl-SI" smtClean="0"/>
              <a:pPr/>
              <a:t>12.5.2013</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0ECE31C3-B0D4-40F7-A2AD-FEEC4A7C3B77}"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l-SI" smtClean="0"/>
              <a:t>Kliknite, če želite urediti slog naslova matrice</a:t>
            </a:r>
            <a:endParaRPr kumimoji="0" lang="en-US"/>
          </a:p>
        </p:txBody>
      </p:sp>
      <p:sp>
        <p:nvSpPr>
          <p:cNvPr id="3" name="Ograda datuma 2"/>
          <p:cNvSpPr>
            <a:spLocks noGrp="1"/>
          </p:cNvSpPr>
          <p:nvPr>
            <p:ph type="dt" sz="half" idx="10"/>
          </p:nvPr>
        </p:nvSpPr>
        <p:spPr/>
        <p:txBody>
          <a:bodyPr/>
          <a:lstStyle/>
          <a:p>
            <a:fld id="{72133E52-9EF8-4BEB-A136-D2FEF6D7C792}" type="datetimeFigureOut">
              <a:rPr lang="sl-SI" smtClean="0"/>
              <a:pPr/>
              <a:t>12.5.2013</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0ECE31C3-B0D4-40F7-A2AD-FEEC4A7C3B77}"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72133E52-9EF8-4BEB-A136-D2FEF6D7C792}" type="datetimeFigureOut">
              <a:rPr lang="sl-SI" smtClean="0"/>
              <a:pPr/>
              <a:t>12.5.2013</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0ECE31C3-B0D4-40F7-A2AD-FEEC4A7C3B77}"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l-SI" smtClean="0"/>
              <a:t>Kliknite, če želite urediti slog naslova matrice</a:t>
            </a:r>
            <a:endParaRPr kumimoji="0" lang="en-US"/>
          </a:p>
        </p:txBody>
      </p:sp>
      <p:sp>
        <p:nvSpPr>
          <p:cNvPr id="3" name="Ograda besedil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l-SI" smtClean="0"/>
              <a:t>Kliknite, če želite urediti sloge besedila matrice</a:t>
            </a:r>
          </a:p>
        </p:txBody>
      </p:sp>
      <p:sp>
        <p:nvSpPr>
          <p:cNvPr id="4" name="Ograda vsebin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72133E52-9EF8-4BEB-A136-D2FEF6D7C792}" type="datetimeFigureOut">
              <a:rPr lang="sl-SI" smtClean="0"/>
              <a:pPr/>
              <a:t>12.5.2013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0ECE31C3-B0D4-40F7-A2AD-FEEC4A7C3B77}"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9" name="Odreži in zaokroži en kot pravokotnika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kotni trikotni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slov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l-SI" smtClean="0"/>
              <a:t>Kliknite, če želite urediti slog naslova matrice</a:t>
            </a:r>
            <a:endParaRPr kumimoji="0" lang="en-US"/>
          </a:p>
        </p:txBody>
      </p:sp>
      <p:sp>
        <p:nvSpPr>
          <p:cNvPr id="4" name="Ograda besedila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p:txBody>
          <a:bodyPr/>
          <a:lstStyle/>
          <a:p>
            <a:fld id="{72133E52-9EF8-4BEB-A136-D2FEF6D7C792}" type="datetimeFigureOut">
              <a:rPr lang="sl-SI" smtClean="0"/>
              <a:pPr/>
              <a:t>12.5.2013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a:xfrm>
            <a:off x="8077200" y="6356350"/>
            <a:ext cx="609600" cy="365125"/>
          </a:xfrm>
        </p:spPr>
        <p:txBody>
          <a:bodyPr/>
          <a:lstStyle/>
          <a:p>
            <a:fld id="{0ECE31C3-B0D4-40F7-A2AD-FEEC4A7C3B77}" type="slidenum">
              <a:rPr lang="sl-SI" smtClean="0"/>
              <a:pPr/>
              <a:t>‹#›</a:t>
            </a:fld>
            <a:endParaRPr lang="sl-SI"/>
          </a:p>
        </p:txBody>
      </p:sp>
      <p:sp>
        <p:nvSpPr>
          <p:cNvPr id="3" name="Ograda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l-SI" smtClean="0"/>
              <a:t>Kliknite ikono, če želite dodati sliko</a:t>
            </a:r>
            <a:endParaRPr kumimoji="0" lang="en-US" dirty="0"/>
          </a:p>
        </p:txBody>
      </p:sp>
      <p:sp>
        <p:nvSpPr>
          <p:cNvPr id="10" name="Prostoročno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Prostoročno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Prostoročno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Prostoročno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Ograda naslova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l-SI" smtClean="0"/>
              <a:t>Kliknite, če želite urediti slog naslova matrice</a:t>
            </a:r>
            <a:endParaRPr kumimoji="0" lang="en-US"/>
          </a:p>
        </p:txBody>
      </p:sp>
      <p:sp>
        <p:nvSpPr>
          <p:cNvPr id="30" name="Ograda besedila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0" name="Ograda datum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2133E52-9EF8-4BEB-A136-D2FEF6D7C792}" type="datetimeFigureOut">
              <a:rPr lang="sl-SI" smtClean="0"/>
              <a:pPr/>
              <a:t>12.5.2013</a:t>
            </a:fld>
            <a:endParaRPr lang="sl-SI"/>
          </a:p>
        </p:txBody>
      </p:sp>
      <p:sp>
        <p:nvSpPr>
          <p:cNvPr id="22" name="Ograda no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l-SI"/>
          </a:p>
        </p:txBody>
      </p:sp>
      <p:sp>
        <p:nvSpPr>
          <p:cNvPr id="18" name="Ograda številke diapoz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ECE31C3-B0D4-40F7-A2AD-FEEC4A7C3B77}" type="slidenum">
              <a:rPr lang="sl-SI" smtClean="0"/>
              <a:pPr/>
              <a:t>‹#›</a:t>
            </a:fld>
            <a:endParaRPr lang="sl-SI"/>
          </a:p>
        </p:txBody>
      </p:sp>
      <p:grpSp>
        <p:nvGrpSpPr>
          <p:cNvPr id="2" name="Skupina 1"/>
          <p:cNvGrpSpPr/>
          <p:nvPr/>
        </p:nvGrpSpPr>
        <p:grpSpPr>
          <a:xfrm>
            <a:off x="-19017" y="202408"/>
            <a:ext cx="9180548" cy="649224"/>
            <a:chOff x="-19045" y="216550"/>
            <a:chExt cx="9180548" cy="649224"/>
          </a:xfrm>
        </p:grpSpPr>
        <p:sp>
          <p:nvSpPr>
            <p:cNvPr id="12" name="Prostoročno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Prostoročno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descr="prenos (6).jpg"/>
          <p:cNvPicPr>
            <a:picLocks noChangeAspect="1"/>
          </p:cNvPicPr>
          <p:nvPr/>
        </p:nvPicPr>
        <p:blipFill>
          <a:blip r:embed="rId2" cstate="print"/>
          <a:stretch>
            <a:fillRect/>
          </a:stretch>
        </p:blipFill>
        <p:spPr>
          <a:xfrm>
            <a:off x="3923928" y="2348880"/>
            <a:ext cx="3600400" cy="2426643"/>
          </a:xfrm>
          <a:prstGeom prst="rect">
            <a:avLst/>
          </a:prstGeom>
        </p:spPr>
      </p:pic>
      <p:pic>
        <p:nvPicPr>
          <p:cNvPr id="13" name="Slika 12" descr="prenos (8).jpg"/>
          <p:cNvPicPr>
            <a:picLocks noChangeAspect="1"/>
          </p:cNvPicPr>
          <p:nvPr/>
        </p:nvPicPr>
        <p:blipFill>
          <a:blip r:embed="rId3" cstate="print"/>
          <a:stretch>
            <a:fillRect/>
          </a:stretch>
        </p:blipFill>
        <p:spPr>
          <a:xfrm>
            <a:off x="5652120" y="2446978"/>
            <a:ext cx="3491880" cy="2302616"/>
          </a:xfrm>
          <a:prstGeom prst="rect">
            <a:avLst/>
          </a:prstGeom>
        </p:spPr>
      </p:pic>
      <p:pic>
        <p:nvPicPr>
          <p:cNvPr id="12" name="Slika 11" descr="images (7).jpg"/>
          <p:cNvPicPr>
            <a:picLocks noChangeAspect="1"/>
          </p:cNvPicPr>
          <p:nvPr/>
        </p:nvPicPr>
        <p:blipFill>
          <a:blip r:embed="rId4" cstate="print"/>
          <a:stretch>
            <a:fillRect/>
          </a:stretch>
        </p:blipFill>
        <p:spPr>
          <a:xfrm>
            <a:off x="5724128" y="4582231"/>
            <a:ext cx="3419872" cy="2275769"/>
          </a:xfrm>
          <a:prstGeom prst="rect">
            <a:avLst/>
          </a:prstGeom>
        </p:spPr>
      </p:pic>
      <p:pic>
        <p:nvPicPr>
          <p:cNvPr id="8" name="Slika 7" descr="images (6).jpg"/>
          <p:cNvPicPr>
            <a:picLocks noChangeAspect="1"/>
          </p:cNvPicPr>
          <p:nvPr/>
        </p:nvPicPr>
        <p:blipFill>
          <a:blip r:embed="rId5" cstate="print"/>
          <a:stretch>
            <a:fillRect/>
          </a:stretch>
        </p:blipFill>
        <p:spPr>
          <a:xfrm>
            <a:off x="2627784" y="0"/>
            <a:ext cx="3135876" cy="2348880"/>
          </a:xfrm>
          <a:prstGeom prst="rect">
            <a:avLst/>
          </a:prstGeom>
        </p:spPr>
      </p:pic>
      <p:pic>
        <p:nvPicPr>
          <p:cNvPr id="7" name="Slika 6" descr="prenos (5).jpg"/>
          <p:cNvPicPr>
            <a:picLocks noChangeAspect="1"/>
          </p:cNvPicPr>
          <p:nvPr/>
        </p:nvPicPr>
        <p:blipFill>
          <a:blip r:embed="rId6" cstate="print"/>
          <a:stretch>
            <a:fillRect/>
          </a:stretch>
        </p:blipFill>
        <p:spPr>
          <a:xfrm>
            <a:off x="5606256" y="0"/>
            <a:ext cx="3537744" cy="2649893"/>
          </a:xfrm>
          <a:prstGeom prst="rect">
            <a:avLst/>
          </a:prstGeom>
        </p:spPr>
      </p:pic>
      <p:pic>
        <p:nvPicPr>
          <p:cNvPr id="6" name="Slika 5" descr="images (5).jpg"/>
          <p:cNvPicPr>
            <a:picLocks noChangeAspect="1"/>
          </p:cNvPicPr>
          <p:nvPr/>
        </p:nvPicPr>
        <p:blipFill>
          <a:blip r:embed="rId7" cstate="print"/>
          <a:stretch>
            <a:fillRect/>
          </a:stretch>
        </p:blipFill>
        <p:spPr>
          <a:xfrm>
            <a:off x="0" y="2348880"/>
            <a:ext cx="4190008" cy="2788260"/>
          </a:xfrm>
          <a:prstGeom prst="rect">
            <a:avLst/>
          </a:prstGeom>
        </p:spPr>
      </p:pic>
      <p:pic>
        <p:nvPicPr>
          <p:cNvPr id="4" name="Slika 3" descr="images (4).jpg"/>
          <p:cNvPicPr>
            <a:picLocks noChangeAspect="1"/>
          </p:cNvPicPr>
          <p:nvPr/>
        </p:nvPicPr>
        <p:blipFill>
          <a:blip r:embed="rId8" cstate="print"/>
          <a:stretch>
            <a:fillRect/>
          </a:stretch>
        </p:blipFill>
        <p:spPr>
          <a:xfrm>
            <a:off x="0" y="0"/>
            <a:ext cx="3203848" cy="2399794"/>
          </a:xfrm>
          <a:prstGeom prst="rect">
            <a:avLst/>
          </a:prstGeom>
        </p:spPr>
      </p:pic>
      <p:sp>
        <p:nvSpPr>
          <p:cNvPr id="2" name="Naslov 1"/>
          <p:cNvSpPr>
            <a:spLocks noGrp="1"/>
          </p:cNvSpPr>
          <p:nvPr>
            <p:ph type="ctrTitle"/>
          </p:nvPr>
        </p:nvSpPr>
        <p:spPr>
          <a:xfrm>
            <a:off x="251520" y="908720"/>
            <a:ext cx="8640960" cy="2880319"/>
          </a:xfrm>
        </p:spPr>
        <p:txBody>
          <a:bodyPr>
            <a:noAutofit/>
          </a:bodyPr>
          <a:lstStyle/>
          <a:p>
            <a:r>
              <a:rPr lang="sl-SI" sz="6600" dirty="0" err="1" smtClean="0">
                <a:latin typeface="Century Gothic" pitchFamily="34" charset="0"/>
              </a:rPr>
              <a:t>Spring</a:t>
            </a:r>
            <a:r>
              <a:rPr lang="sl-SI" sz="6600" dirty="0" smtClean="0">
                <a:latin typeface="Century Gothic" pitchFamily="34" charset="0"/>
              </a:rPr>
              <a:t> </a:t>
            </a:r>
            <a:r>
              <a:rPr lang="sl-SI" sz="6600" dirty="0" err="1" smtClean="0">
                <a:latin typeface="Century Gothic" pitchFamily="34" charset="0"/>
              </a:rPr>
              <a:t>Celebrations</a:t>
            </a:r>
            <a:r>
              <a:rPr lang="sl-SI" sz="6600" dirty="0" smtClean="0">
                <a:latin typeface="Century Gothic" pitchFamily="34" charset="0"/>
              </a:rPr>
              <a:t> in </a:t>
            </a:r>
            <a:r>
              <a:rPr lang="sl-SI" sz="6600" dirty="0" err="1" smtClean="0">
                <a:latin typeface="Century Gothic" pitchFamily="34" charset="0"/>
              </a:rPr>
              <a:t>Slovenia</a:t>
            </a:r>
            <a:endParaRPr lang="sl-SI" sz="6600" dirty="0">
              <a:latin typeface="Century Gothic" pitchFamily="34" charset="0"/>
            </a:endParaRPr>
          </a:p>
        </p:txBody>
      </p:sp>
      <p:sp>
        <p:nvSpPr>
          <p:cNvPr id="3" name="Podnaslov 2"/>
          <p:cNvSpPr>
            <a:spLocks noGrp="1"/>
          </p:cNvSpPr>
          <p:nvPr>
            <p:ph type="subTitle" idx="1"/>
          </p:nvPr>
        </p:nvSpPr>
        <p:spPr>
          <a:xfrm>
            <a:off x="1331640" y="3933056"/>
            <a:ext cx="6400800" cy="1752600"/>
          </a:xfrm>
        </p:spPr>
        <p:txBody>
          <a:bodyPr/>
          <a:lstStyle/>
          <a:p>
            <a:endParaRPr lang="sl-SI" dirty="0"/>
          </a:p>
        </p:txBody>
      </p:sp>
      <p:pic>
        <p:nvPicPr>
          <p:cNvPr id="11" name="Slika 10" descr="prenos (7).jpg"/>
          <p:cNvPicPr>
            <a:picLocks noChangeAspect="1"/>
          </p:cNvPicPr>
          <p:nvPr/>
        </p:nvPicPr>
        <p:blipFill>
          <a:blip r:embed="rId9" cstate="print"/>
          <a:stretch>
            <a:fillRect/>
          </a:stretch>
        </p:blipFill>
        <p:spPr>
          <a:xfrm>
            <a:off x="0" y="4481182"/>
            <a:ext cx="4283968" cy="2376819"/>
          </a:xfrm>
          <a:prstGeom prst="rect">
            <a:avLst/>
          </a:prstGeom>
        </p:spPr>
      </p:pic>
      <p:pic>
        <p:nvPicPr>
          <p:cNvPr id="14" name="Slika 13" descr="prenos (9).jpg"/>
          <p:cNvPicPr>
            <a:picLocks noChangeAspect="1"/>
          </p:cNvPicPr>
          <p:nvPr/>
        </p:nvPicPr>
        <p:blipFill>
          <a:blip r:embed="rId10" cstate="print"/>
          <a:stretch>
            <a:fillRect/>
          </a:stretch>
        </p:blipFill>
        <p:spPr>
          <a:xfrm>
            <a:off x="2627784" y="4509120"/>
            <a:ext cx="3135876" cy="23488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grada vsebine 7" descr="images.jpg"/>
          <p:cNvPicPr>
            <a:picLocks noChangeAspect="1"/>
          </p:cNvPicPr>
          <p:nvPr/>
        </p:nvPicPr>
        <p:blipFill>
          <a:blip r:embed="rId2" cstate="print"/>
          <a:stretch>
            <a:fillRect/>
          </a:stretch>
        </p:blipFill>
        <p:spPr>
          <a:xfrm>
            <a:off x="1403648" y="3342873"/>
            <a:ext cx="2520280" cy="3515127"/>
          </a:xfrm>
          <a:prstGeom prst="rect">
            <a:avLst/>
          </a:prstGeom>
        </p:spPr>
      </p:pic>
      <p:sp>
        <p:nvSpPr>
          <p:cNvPr id="2" name="Naslov 1"/>
          <p:cNvSpPr>
            <a:spLocks noGrp="1"/>
          </p:cNvSpPr>
          <p:nvPr>
            <p:ph type="title"/>
          </p:nvPr>
        </p:nvSpPr>
        <p:spPr/>
        <p:txBody>
          <a:bodyPr/>
          <a:lstStyle/>
          <a:p>
            <a:r>
              <a:rPr lang="en-GB" dirty="0" smtClean="0"/>
              <a:t>Day</a:t>
            </a:r>
            <a:r>
              <a:rPr lang="sl-SI" dirty="0" smtClean="0"/>
              <a:t> of Primož Trubar</a:t>
            </a:r>
            <a:endParaRPr lang="sl-SI" dirty="0"/>
          </a:p>
        </p:txBody>
      </p:sp>
      <p:sp>
        <p:nvSpPr>
          <p:cNvPr id="3" name="Ograda vsebine 2"/>
          <p:cNvSpPr>
            <a:spLocks noGrp="1"/>
          </p:cNvSpPr>
          <p:nvPr>
            <p:ph idx="1"/>
          </p:nvPr>
        </p:nvSpPr>
        <p:spPr>
          <a:xfrm>
            <a:off x="457200" y="2132856"/>
            <a:ext cx="8229600" cy="4191744"/>
          </a:xfrm>
        </p:spPr>
        <p:txBody>
          <a:bodyPr>
            <a:normAutofit/>
          </a:bodyPr>
          <a:lstStyle/>
          <a:p>
            <a:r>
              <a:rPr lang="en-GB" sz="2400" dirty="0" smtClean="0"/>
              <a:t>8th June is commemorated in Slovenia as the Primož Trubar Day. It is a public holiday but not a day off.</a:t>
            </a:r>
          </a:p>
          <a:p>
            <a:pPr marL="0" indent="0">
              <a:buNone/>
            </a:pPr>
            <a:endParaRPr lang="en-GB" sz="2800" dirty="0"/>
          </a:p>
        </p:txBody>
      </p:sp>
      <p:sp>
        <p:nvSpPr>
          <p:cNvPr id="5" name="Pravokotnik 4"/>
          <p:cNvSpPr/>
          <p:nvPr/>
        </p:nvSpPr>
        <p:spPr>
          <a:xfrm>
            <a:off x="4211960" y="4077072"/>
            <a:ext cx="4572000" cy="1938992"/>
          </a:xfrm>
          <a:prstGeom prst="rect">
            <a:avLst/>
          </a:prstGeom>
        </p:spPr>
        <p:txBody>
          <a:bodyPr>
            <a:spAutoFit/>
          </a:bodyPr>
          <a:lstStyle/>
          <a:p>
            <a:r>
              <a:rPr lang="en-GB" sz="2400" dirty="0" smtClean="0"/>
              <a:t>Trubar was a Protestant reformer best known as the author of the first two printed books in Slovenian (Cathechismus and Abecedarium) in 1550.</a:t>
            </a:r>
            <a:endParaRPr lang="en-GB"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https://encrypted-tbn0.gstatic.com/images?q=tbn:ANd9GcSpP8FWVuqVtiMUphQ-B4D3PQThCKR9hyYoNba-wru0mGo6qBJyHQ"/>
          <p:cNvPicPr>
            <a:picLocks noChangeAspect="1" noChangeArrowheads="1"/>
          </p:cNvPicPr>
          <p:nvPr/>
        </p:nvPicPr>
        <p:blipFill>
          <a:blip r:embed="rId2" cstate="print"/>
          <a:srcRect/>
          <a:stretch>
            <a:fillRect/>
          </a:stretch>
        </p:blipFill>
        <p:spPr bwMode="auto">
          <a:xfrm>
            <a:off x="0" y="3438129"/>
            <a:ext cx="3419872" cy="3419872"/>
          </a:xfrm>
          <a:prstGeom prst="rect">
            <a:avLst/>
          </a:prstGeom>
          <a:noFill/>
        </p:spPr>
      </p:pic>
      <p:pic>
        <p:nvPicPr>
          <p:cNvPr id="32772" name="Picture 4" descr="http://i.myniceprofile.com/1269/126999.jpg"/>
          <p:cNvPicPr>
            <a:picLocks noChangeAspect="1" noChangeArrowheads="1"/>
          </p:cNvPicPr>
          <p:nvPr/>
        </p:nvPicPr>
        <p:blipFill>
          <a:blip r:embed="rId3" cstate="print"/>
          <a:srcRect/>
          <a:stretch>
            <a:fillRect/>
          </a:stretch>
        </p:blipFill>
        <p:spPr bwMode="auto">
          <a:xfrm>
            <a:off x="5076056" y="2924944"/>
            <a:ext cx="4067944" cy="3933056"/>
          </a:xfrm>
          <a:prstGeom prst="rect">
            <a:avLst/>
          </a:prstGeom>
          <a:noFill/>
        </p:spPr>
      </p:pic>
      <p:sp>
        <p:nvSpPr>
          <p:cNvPr id="2" name="Naslov 1"/>
          <p:cNvSpPr>
            <a:spLocks noGrp="1"/>
          </p:cNvSpPr>
          <p:nvPr>
            <p:ph type="title"/>
          </p:nvPr>
        </p:nvSpPr>
        <p:spPr/>
        <p:txBody>
          <a:bodyPr/>
          <a:lstStyle/>
          <a:p>
            <a:r>
              <a:rPr lang="en-GB" dirty="0" smtClean="0"/>
              <a:t>Mother’s day</a:t>
            </a:r>
            <a:endParaRPr lang="en-GB" dirty="0"/>
          </a:p>
        </p:txBody>
      </p:sp>
      <p:sp>
        <p:nvSpPr>
          <p:cNvPr id="3" name="Ograda vsebine 2"/>
          <p:cNvSpPr>
            <a:spLocks noGrp="1"/>
          </p:cNvSpPr>
          <p:nvPr>
            <p:ph idx="1"/>
          </p:nvPr>
        </p:nvSpPr>
        <p:spPr/>
        <p:txBody>
          <a:bodyPr/>
          <a:lstStyle/>
          <a:p>
            <a:r>
              <a:rPr lang="en-GB" b="1" dirty="0" smtClean="0"/>
              <a:t>Mother's Day</a:t>
            </a:r>
            <a:r>
              <a:rPr lang="en-GB" dirty="0" smtClean="0"/>
              <a:t> is an informal holiday which honours  mothers and motherhood, maternal bonds, and the influence of mothers in society.</a:t>
            </a:r>
            <a:r>
              <a:rPr lang="sl-SI" dirty="0" smtClean="0"/>
              <a:t> </a:t>
            </a:r>
            <a:r>
              <a:rPr lang="en-GB" dirty="0" smtClean="0"/>
              <a:t>In Slovenia we celebrate Mother’s Day on March 25.</a:t>
            </a:r>
            <a:endParaRPr lang="en-GB"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dwallpapers.in/walls/fresh_tulips-wide.jpg"/>
          <p:cNvPicPr>
            <a:picLocks noChangeAspect="1" noChangeArrowheads="1"/>
          </p:cNvPicPr>
          <p:nvPr/>
        </p:nvPicPr>
        <p:blipFill>
          <a:blip r:embed="rId2" cstate="print"/>
          <a:srcRect/>
          <a:stretch>
            <a:fillRect/>
          </a:stretch>
        </p:blipFill>
        <p:spPr bwMode="auto">
          <a:xfrm>
            <a:off x="0" y="2897560"/>
            <a:ext cx="9144000" cy="3960440"/>
          </a:xfrm>
          <a:prstGeom prst="rect">
            <a:avLst/>
          </a:prstGeom>
          <a:noFill/>
        </p:spPr>
      </p:pic>
      <p:sp>
        <p:nvSpPr>
          <p:cNvPr id="3" name="Ograda vsebine 2"/>
          <p:cNvSpPr>
            <a:spLocks noGrp="1"/>
          </p:cNvSpPr>
          <p:nvPr>
            <p:ph idx="1"/>
          </p:nvPr>
        </p:nvSpPr>
        <p:spPr>
          <a:xfrm>
            <a:off x="251520" y="764704"/>
            <a:ext cx="8229600" cy="4389120"/>
          </a:xfrm>
        </p:spPr>
        <p:txBody>
          <a:bodyPr>
            <a:normAutofit/>
          </a:bodyPr>
          <a:lstStyle/>
          <a:p>
            <a:r>
              <a:rPr lang="en-US" sz="3600" dirty="0" smtClean="0"/>
              <a:t>Spring </a:t>
            </a:r>
            <a:r>
              <a:rPr lang="en-US" sz="3600" dirty="0" smtClean="0"/>
              <a:t>provides </a:t>
            </a:r>
            <a:r>
              <a:rPr lang="en-US" sz="3600" dirty="0" smtClean="0"/>
              <a:t>us</a:t>
            </a:r>
            <a:r>
              <a:rPr lang="sl-SI" sz="3600" dirty="0" smtClean="0"/>
              <a:t> </a:t>
            </a:r>
            <a:r>
              <a:rPr lang="sl-SI" sz="3600" smtClean="0"/>
              <a:t>with</a:t>
            </a:r>
            <a:r>
              <a:rPr lang="en-US" sz="3600" smtClean="0"/>
              <a:t> </a:t>
            </a:r>
            <a:r>
              <a:rPr lang="en-US" sz="3600" dirty="0" smtClean="0"/>
              <a:t>fresh and vibrant </a:t>
            </a:r>
            <a:r>
              <a:rPr lang="en-US" sz="3600" dirty="0" smtClean="0"/>
              <a:t>colors</a:t>
            </a:r>
            <a:r>
              <a:rPr lang="sl-SI" sz="3600" dirty="0" smtClean="0"/>
              <a:t>,</a:t>
            </a:r>
            <a:r>
              <a:rPr lang="en-US" sz="3600" dirty="0" smtClean="0"/>
              <a:t> </a:t>
            </a:r>
            <a:r>
              <a:rPr lang="sl-SI" sz="3600" dirty="0" smtClean="0"/>
              <a:t>it </a:t>
            </a:r>
            <a:r>
              <a:rPr lang="en-US" sz="3600" dirty="0" smtClean="0"/>
              <a:t>brings </a:t>
            </a:r>
            <a:r>
              <a:rPr lang="en-US" sz="3600" dirty="0" smtClean="0"/>
              <a:t>new </a:t>
            </a:r>
            <a:r>
              <a:rPr lang="en-US" sz="3600" dirty="0" smtClean="0"/>
              <a:t>joy </a:t>
            </a:r>
            <a:r>
              <a:rPr lang="en-US" sz="3600" dirty="0" smtClean="0"/>
              <a:t>and new starts and </a:t>
            </a:r>
            <a:r>
              <a:rPr lang="sl-SI" sz="3600" dirty="0" err="1" smtClean="0"/>
              <a:t>also</a:t>
            </a:r>
            <a:r>
              <a:rPr lang="sl-SI" sz="3600" dirty="0" smtClean="0"/>
              <a:t> </a:t>
            </a:r>
            <a:r>
              <a:rPr lang="en-US" sz="3600" dirty="0" smtClean="0"/>
              <a:t>spring </a:t>
            </a:r>
            <a:r>
              <a:rPr lang="en-US" sz="3600" dirty="0" smtClean="0"/>
              <a:t>holidays.</a:t>
            </a:r>
            <a:endParaRPr lang="sl-SI"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zirovnica.com/2006/pustovanje_za_mlajse.jpg"/>
          <p:cNvPicPr>
            <a:picLocks noChangeAspect="1" noChangeArrowheads="1"/>
          </p:cNvPicPr>
          <p:nvPr/>
        </p:nvPicPr>
        <p:blipFill>
          <a:blip r:embed="rId2" cstate="print"/>
          <a:srcRect/>
          <a:stretch>
            <a:fillRect/>
          </a:stretch>
        </p:blipFill>
        <p:spPr bwMode="auto">
          <a:xfrm>
            <a:off x="7362825" y="764704"/>
            <a:ext cx="1781175" cy="1400175"/>
          </a:xfrm>
          <a:prstGeom prst="rect">
            <a:avLst/>
          </a:prstGeom>
          <a:noFill/>
        </p:spPr>
      </p:pic>
      <p:sp>
        <p:nvSpPr>
          <p:cNvPr id="2" name="Naslov 1"/>
          <p:cNvSpPr>
            <a:spLocks noGrp="1"/>
          </p:cNvSpPr>
          <p:nvPr>
            <p:ph type="title"/>
          </p:nvPr>
        </p:nvSpPr>
        <p:spPr>
          <a:xfrm>
            <a:off x="513567" y="548680"/>
            <a:ext cx="8229600" cy="1143000"/>
          </a:xfrm>
        </p:spPr>
        <p:txBody>
          <a:bodyPr>
            <a:normAutofit/>
          </a:bodyPr>
          <a:lstStyle/>
          <a:p>
            <a:r>
              <a:rPr lang="sl-SI" sz="4400" dirty="0" smtClean="0"/>
              <a:t>Pustovanje, Shrovetide Carnival  </a:t>
            </a:r>
            <a:endParaRPr lang="sl-SI" sz="4400" dirty="0"/>
          </a:p>
        </p:txBody>
      </p:sp>
      <p:sp>
        <p:nvSpPr>
          <p:cNvPr id="5" name="Ograda vsebine 4"/>
          <p:cNvSpPr>
            <a:spLocks noGrp="1"/>
          </p:cNvSpPr>
          <p:nvPr>
            <p:ph idx="1"/>
          </p:nvPr>
        </p:nvSpPr>
        <p:spPr/>
        <p:txBody>
          <a:bodyPr/>
          <a:lstStyle/>
          <a:p>
            <a:pPr>
              <a:buNone/>
            </a:pPr>
            <a:r>
              <a:rPr lang="sl-SI" sz="2400" dirty="0" smtClean="0"/>
              <a:t>	</a:t>
            </a:r>
            <a:r>
              <a:rPr lang="en-GB" sz="2400" dirty="0" smtClean="0"/>
              <a:t>We say that </a:t>
            </a:r>
            <a:r>
              <a:rPr lang="en-GB" sz="2400" i="1" dirty="0" smtClean="0"/>
              <a:t>Pust</a:t>
            </a:r>
            <a:r>
              <a:rPr lang="en-GB" sz="2400" dirty="0" smtClean="0"/>
              <a:t> is a holiday of joy. </a:t>
            </a:r>
            <a:r>
              <a:rPr lang="en-GB" sz="2400" i="1" dirty="0" smtClean="0"/>
              <a:t>Pust</a:t>
            </a:r>
            <a:r>
              <a:rPr lang="en-GB" sz="2400" dirty="0" smtClean="0"/>
              <a:t> is supposed to drive winter away  and bring spring to our land.</a:t>
            </a:r>
            <a:br>
              <a:rPr lang="en-GB" sz="2400" dirty="0" smtClean="0"/>
            </a:br>
            <a:r>
              <a:rPr lang="en-GB" sz="2400" dirty="0" smtClean="0"/>
              <a:t>For </a:t>
            </a:r>
            <a:r>
              <a:rPr lang="en-GB" sz="2400" i="1" dirty="0" smtClean="0"/>
              <a:t>Pust</a:t>
            </a:r>
            <a:r>
              <a:rPr lang="en-GB" sz="2400" dirty="0" smtClean="0"/>
              <a:t> people walk from house to house dressed in funny costumes.</a:t>
            </a:r>
            <a:br>
              <a:rPr lang="en-GB" sz="2400" dirty="0" smtClean="0"/>
            </a:br>
            <a:r>
              <a:rPr lang="en-GB" sz="2400" dirty="0" smtClean="0"/>
              <a:t>There are many old and interesting costumes, typical for certain regions such as </a:t>
            </a:r>
            <a:r>
              <a:rPr lang="en-GB" sz="2400" i="1" dirty="0" smtClean="0"/>
              <a:t>Kuren</a:t>
            </a:r>
            <a:r>
              <a:rPr lang="en-GB" sz="2400" dirty="0" smtClean="0"/>
              <a:t>t for Ptuj and </a:t>
            </a:r>
            <a:r>
              <a:rPr lang="en-GB" sz="2400" i="1" dirty="0" smtClean="0"/>
              <a:t>Laufar</a:t>
            </a:r>
            <a:r>
              <a:rPr lang="en-GB" sz="2400" dirty="0" smtClean="0"/>
              <a:t> for Cerknica</a:t>
            </a:r>
            <a:r>
              <a:rPr lang="sl-SI" dirty="0" smtClean="0"/>
              <a:t>.</a:t>
            </a:r>
            <a:endParaRPr lang="sl-SI" dirty="0"/>
          </a:p>
        </p:txBody>
      </p:sp>
      <p:pic>
        <p:nvPicPr>
          <p:cNvPr id="15364" name="Picture 4" descr="http://www.murska-sobota.si/sites/default/files/upload/slike/Pustovanje%202011.JPG"/>
          <p:cNvPicPr>
            <a:picLocks noChangeAspect="1" noChangeArrowheads="1"/>
          </p:cNvPicPr>
          <p:nvPr/>
        </p:nvPicPr>
        <p:blipFill>
          <a:blip r:embed="rId3" cstate="print"/>
          <a:srcRect/>
          <a:stretch>
            <a:fillRect/>
          </a:stretch>
        </p:blipFill>
        <p:spPr bwMode="auto">
          <a:xfrm>
            <a:off x="6084168" y="4473116"/>
            <a:ext cx="2664296" cy="199822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down)">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0" name="Picture 10" descr="https://encrypted-tbn1.gstatic.com/images?q=tbn:ANd9GcTix9b_f1q94EUlQOvo_lVxXwNqSV-3dqGLHbPACuKKWe_OBgW5"/>
          <p:cNvPicPr>
            <a:picLocks noChangeAspect="1" noChangeArrowheads="1"/>
          </p:cNvPicPr>
          <p:nvPr/>
        </p:nvPicPr>
        <p:blipFill>
          <a:blip r:embed="rId2" cstate="print"/>
          <a:srcRect/>
          <a:stretch>
            <a:fillRect/>
          </a:stretch>
        </p:blipFill>
        <p:spPr bwMode="auto">
          <a:xfrm>
            <a:off x="0" y="0"/>
            <a:ext cx="9080686" cy="6858000"/>
          </a:xfrm>
          <a:prstGeom prst="rect">
            <a:avLst/>
          </a:prstGeom>
          <a:noFill/>
        </p:spPr>
      </p:pic>
      <p:pic>
        <p:nvPicPr>
          <p:cNvPr id="30726" name="Picture 6" descr="http://media.primorski.eu/media/2010/02/pust08_medium.jpg"/>
          <p:cNvPicPr>
            <a:picLocks noChangeAspect="1" noChangeArrowheads="1"/>
          </p:cNvPicPr>
          <p:nvPr/>
        </p:nvPicPr>
        <p:blipFill>
          <a:blip r:embed="rId3" cstate="print"/>
          <a:srcRect/>
          <a:stretch>
            <a:fillRect/>
          </a:stretch>
        </p:blipFill>
        <p:spPr bwMode="auto">
          <a:xfrm>
            <a:off x="4644008" y="1"/>
            <a:ext cx="4499992" cy="3764994"/>
          </a:xfrm>
          <a:prstGeom prst="rect">
            <a:avLst/>
          </a:prstGeom>
          <a:noFill/>
        </p:spPr>
      </p:pic>
      <p:sp>
        <p:nvSpPr>
          <p:cNvPr id="2" name="Naslov 1"/>
          <p:cNvSpPr>
            <a:spLocks noGrp="1"/>
          </p:cNvSpPr>
          <p:nvPr>
            <p:ph type="title"/>
          </p:nvPr>
        </p:nvSpPr>
        <p:spPr/>
        <p:txBody>
          <a:bodyPr/>
          <a:lstStyle/>
          <a:p>
            <a:endParaRPr lang="sl-SI" dirty="0"/>
          </a:p>
        </p:txBody>
      </p:sp>
      <p:sp>
        <p:nvSpPr>
          <p:cNvPr id="3" name="Ograda vsebine 2"/>
          <p:cNvSpPr>
            <a:spLocks noGrp="1"/>
          </p:cNvSpPr>
          <p:nvPr>
            <p:ph idx="1"/>
          </p:nvPr>
        </p:nvSpPr>
        <p:spPr/>
        <p:txBody>
          <a:bodyPr/>
          <a:lstStyle/>
          <a:p>
            <a:endParaRPr lang="sl-SI" dirty="0"/>
          </a:p>
        </p:txBody>
      </p:sp>
      <p:pic>
        <p:nvPicPr>
          <p:cNvPr id="30722" name="Picture 2" descr="http://s4.mojalbum.com/17370534_17412210_18266433/solsko-leto-2009-2010-2/pustovanje-v-ormozu-2009-2010.jpg"/>
          <p:cNvPicPr>
            <a:picLocks noChangeAspect="1" noChangeArrowheads="1"/>
          </p:cNvPicPr>
          <p:nvPr/>
        </p:nvPicPr>
        <p:blipFill>
          <a:blip r:embed="rId4" cstate="print"/>
          <a:srcRect/>
          <a:stretch>
            <a:fillRect/>
          </a:stretch>
        </p:blipFill>
        <p:spPr bwMode="auto">
          <a:xfrm>
            <a:off x="0" y="0"/>
            <a:ext cx="3203848" cy="2402886"/>
          </a:xfrm>
          <a:prstGeom prst="rect">
            <a:avLst/>
          </a:prstGeom>
          <a:noFill/>
        </p:spPr>
      </p:pic>
      <p:pic>
        <p:nvPicPr>
          <p:cNvPr id="30724" name="Picture 4" descr="http://cdn1.siol.net/sn/img/12/053/634655146291356318_tre_20120221_89.jpg"/>
          <p:cNvPicPr>
            <a:picLocks noChangeAspect="1" noChangeArrowheads="1"/>
          </p:cNvPicPr>
          <p:nvPr/>
        </p:nvPicPr>
        <p:blipFill>
          <a:blip r:embed="rId5" cstate="print"/>
          <a:srcRect/>
          <a:stretch>
            <a:fillRect/>
          </a:stretch>
        </p:blipFill>
        <p:spPr bwMode="auto">
          <a:xfrm>
            <a:off x="0" y="2420888"/>
            <a:ext cx="5724636" cy="3816424"/>
          </a:xfrm>
          <a:prstGeom prst="rect">
            <a:avLst/>
          </a:prstGeom>
          <a:noFill/>
        </p:spPr>
      </p:pic>
      <p:pic>
        <p:nvPicPr>
          <p:cNvPr id="30728" name="Picture 8" descr="http://www.os-mozirje.si/Lists/OPB/Attachments/15/Pust%201%2008.jpg"/>
          <p:cNvPicPr>
            <a:picLocks noChangeAspect="1" noChangeArrowheads="1"/>
          </p:cNvPicPr>
          <p:nvPr/>
        </p:nvPicPr>
        <p:blipFill>
          <a:blip r:embed="rId6" cstate="print"/>
          <a:srcRect/>
          <a:stretch>
            <a:fillRect/>
          </a:stretch>
        </p:blipFill>
        <p:spPr bwMode="auto">
          <a:xfrm>
            <a:off x="5603776" y="4202832"/>
            <a:ext cx="3540224" cy="265516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26"/>
                                        </p:tgtEl>
                                        <p:attrNameLst>
                                          <p:attrName>style.visibility</p:attrName>
                                        </p:attrNameLst>
                                      </p:cBhvr>
                                      <p:to>
                                        <p:strVal val="visible"/>
                                      </p:to>
                                    </p:set>
                                    <p:animEffect transition="in" filter="wipe(down)">
                                      <p:cBhvr>
                                        <p:cTn id="12" dur="500"/>
                                        <p:tgtEl>
                                          <p:spTgt spid="307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24"/>
                                        </p:tgtEl>
                                        <p:attrNameLst>
                                          <p:attrName>style.visibility</p:attrName>
                                        </p:attrNameLst>
                                      </p:cBhvr>
                                      <p:to>
                                        <p:strVal val="visible"/>
                                      </p:to>
                                    </p:set>
                                    <p:animEffect transition="in" filter="wipe(down)">
                                      <p:cBhvr>
                                        <p:cTn id="17" dur="500"/>
                                        <p:tgtEl>
                                          <p:spTgt spid="307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28"/>
                                        </p:tgtEl>
                                        <p:attrNameLst>
                                          <p:attrName>style.visibility</p:attrName>
                                        </p:attrNameLst>
                                      </p:cBhvr>
                                      <p:to>
                                        <p:strVal val="visible"/>
                                      </p:to>
                                    </p:set>
                                    <p:animEffect transition="in" filter="wipe(down)">
                                      <p:cBhvr>
                                        <p:cTn id="22"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704088"/>
            <a:ext cx="8147248" cy="1143000"/>
          </a:xfrm>
        </p:spPr>
        <p:txBody>
          <a:bodyPr>
            <a:normAutofit fontScale="90000"/>
          </a:bodyPr>
          <a:lstStyle/>
          <a:p>
            <a:r>
              <a:rPr lang="sl-SI" dirty="0" smtClean="0"/>
              <a:t>Pustovanje </a:t>
            </a:r>
            <a:br>
              <a:rPr lang="sl-SI" dirty="0" smtClean="0"/>
            </a:br>
            <a:r>
              <a:rPr lang="sl-SI" dirty="0" smtClean="0"/>
              <a:t>- Kurentovanje , Laufarji</a:t>
            </a:r>
            <a:endParaRPr lang="sl-SI" dirty="0"/>
          </a:p>
        </p:txBody>
      </p:sp>
      <p:sp>
        <p:nvSpPr>
          <p:cNvPr id="3" name="Ograda vsebine 2"/>
          <p:cNvSpPr>
            <a:spLocks noGrp="1"/>
          </p:cNvSpPr>
          <p:nvPr>
            <p:ph idx="1"/>
          </p:nvPr>
        </p:nvSpPr>
        <p:spPr/>
        <p:txBody>
          <a:bodyPr>
            <a:normAutofit/>
          </a:bodyPr>
          <a:lstStyle/>
          <a:p>
            <a:r>
              <a:rPr lang="en-GB" dirty="0" smtClean="0"/>
              <a:t>This is an interesting carnival festival that takes place at the beginning of spring in the oldest Slovenian town Ptuj. The so called </a:t>
            </a:r>
            <a:r>
              <a:rPr lang="en-GB" i="1" dirty="0" smtClean="0"/>
              <a:t>Kurenti</a:t>
            </a:r>
            <a:r>
              <a:rPr lang="en-GB" dirty="0" smtClean="0"/>
              <a:t> wear massive sheepskin costumes and dance with the bells attached onto the chain around their waists. The noise of the bells chases winter away. </a:t>
            </a:r>
          </a:p>
          <a:p>
            <a:r>
              <a:rPr lang="en-GB" dirty="0" smtClean="0"/>
              <a:t>But in Cerknica we have </a:t>
            </a:r>
            <a:r>
              <a:rPr lang="en-GB" i="1" dirty="0" smtClean="0"/>
              <a:t>Laufarji</a:t>
            </a:r>
            <a:r>
              <a:rPr lang="en-GB" dirty="0" smtClean="0"/>
              <a:t>. Their masks are made of wood and differ a lot from </a:t>
            </a:r>
            <a:r>
              <a:rPr lang="en-GB" i="1" dirty="0" smtClean="0"/>
              <a:t>Kurenti</a:t>
            </a:r>
            <a:r>
              <a:rPr lang="en-GB" dirty="0" smtClean="0"/>
              <a:t>. Laufarija is a Shrovetide custom, also chasing winter away.</a:t>
            </a:r>
            <a:br>
              <a:rPr lang="en-GB" dirty="0" smtClean="0"/>
            </a:br>
            <a:endParaRPr lang="en-GB"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dn1.siol.net/sn/img/11/063/634348222128674952_dru_20110222_08.jpg"/>
          <p:cNvPicPr>
            <a:picLocks noChangeAspect="1" noChangeArrowheads="1"/>
          </p:cNvPicPr>
          <p:nvPr/>
        </p:nvPicPr>
        <p:blipFill>
          <a:blip r:embed="rId2" cstate="print"/>
          <a:srcRect/>
          <a:stretch>
            <a:fillRect/>
          </a:stretch>
        </p:blipFill>
        <p:spPr bwMode="auto">
          <a:xfrm>
            <a:off x="0" y="0"/>
            <a:ext cx="5953125" cy="3333750"/>
          </a:xfrm>
          <a:prstGeom prst="rect">
            <a:avLst/>
          </a:prstGeom>
          <a:noFill/>
        </p:spPr>
      </p:pic>
      <p:sp>
        <p:nvSpPr>
          <p:cNvPr id="2" name="Naslov 1"/>
          <p:cNvSpPr>
            <a:spLocks noGrp="1"/>
          </p:cNvSpPr>
          <p:nvPr>
            <p:ph type="title"/>
          </p:nvPr>
        </p:nvSpPr>
        <p:spPr/>
        <p:txBody>
          <a:bodyPr/>
          <a:lstStyle/>
          <a:p>
            <a:r>
              <a:rPr lang="sl-SI" dirty="0" smtClean="0">
                <a:solidFill>
                  <a:srgbClr val="FF0000"/>
                </a:solidFill>
              </a:rPr>
              <a:t>                                       KURENT</a:t>
            </a:r>
            <a:endParaRPr lang="sl-SI" dirty="0">
              <a:solidFill>
                <a:srgbClr val="FF0000"/>
              </a:solidFill>
            </a:endParaRPr>
          </a:p>
        </p:txBody>
      </p:sp>
      <p:sp>
        <p:nvSpPr>
          <p:cNvPr id="3" name="Ograda vsebine 2"/>
          <p:cNvSpPr>
            <a:spLocks noGrp="1"/>
          </p:cNvSpPr>
          <p:nvPr>
            <p:ph idx="1"/>
          </p:nvPr>
        </p:nvSpPr>
        <p:spPr/>
        <p:txBody>
          <a:bodyPr/>
          <a:lstStyle/>
          <a:p>
            <a:endParaRPr lang="sl-SI" dirty="0"/>
          </a:p>
        </p:txBody>
      </p:sp>
      <p:pic>
        <p:nvPicPr>
          <p:cNvPr id="13316" name="Picture 4" descr="http://lenart.dev.si21.info/f/pics/Pust_/IMG_10_b.jpg"/>
          <p:cNvPicPr>
            <a:picLocks noChangeAspect="1" noChangeArrowheads="1"/>
          </p:cNvPicPr>
          <p:nvPr/>
        </p:nvPicPr>
        <p:blipFill>
          <a:blip r:embed="rId3" cstate="print"/>
          <a:srcRect/>
          <a:stretch>
            <a:fillRect/>
          </a:stretch>
        </p:blipFill>
        <p:spPr bwMode="auto">
          <a:xfrm>
            <a:off x="4716016" y="2571750"/>
            <a:ext cx="3028950" cy="4286250"/>
          </a:xfrm>
          <a:prstGeom prst="rect">
            <a:avLst/>
          </a:prstGeom>
          <a:noFill/>
        </p:spPr>
      </p:pic>
      <p:pic>
        <p:nvPicPr>
          <p:cNvPr id="13318" name="Picture 6" descr="http://web.vecer.com/PORTALI/PODATKI/2011/02/02/SLIKE/ONLINE_104754-300.jpg"/>
          <p:cNvPicPr>
            <a:picLocks noChangeAspect="1" noChangeArrowheads="1"/>
          </p:cNvPicPr>
          <p:nvPr/>
        </p:nvPicPr>
        <p:blipFill>
          <a:blip r:embed="rId4" cstate="print"/>
          <a:srcRect/>
          <a:stretch>
            <a:fillRect/>
          </a:stretch>
        </p:blipFill>
        <p:spPr bwMode="auto">
          <a:xfrm>
            <a:off x="0" y="3114675"/>
            <a:ext cx="4762500" cy="374332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wipe(down)">
                                      <p:cBhvr>
                                        <p:cTn id="12" dur="500"/>
                                        <p:tgtEl>
                                          <p:spTgt spid="133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wipe(down)">
                                      <p:cBhvr>
                                        <p:cTn id="17"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Laufar</a:t>
            </a:r>
            <a:endParaRPr lang="sl-SI" dirty="0"/>
          </a:p>
        </p:txBody>
      </p:sp>
      <p:sp>
        <p:nvSpPr>
          <p:cNvPr id="3" name="Ograda vsebine 2"/>
          <p:cNvSpPr>
            <a:spLocks noGrp="1"/>
          </p:cNvSpPr>
          <p:nvPr>
            <p:ph idx="1"/>
          </p:nvPr>
        </p:nvSpPr>
        <p:spPr/>
        <p:txBody>
          <a:bodyPr/>
          <a:lstStyle/>
          <a:p>
            <a:endParaRPr lang="sl-SI" dirty="0"/>
          </a:p>
        </p:txBody>
      </p:sp>
      <p:pic>
        <p:nvPicPr>
          <p:cNvPr id="31746" name="Picture 2" descr="http://upload.wikimedia.org/wikipedia/sl/thumb/5/54/Pust-laufarija.jpg/300px-Pust-laufarija.jpg"/>
          <p:cNvPicPr>
            <a:picLocks noChangeAspect="1" noChangeArrowheads="1"/>
          </p:cNvPicPr>
          <p:nvPr/>
        </p:nvPicPr>
        <p:blipFill>
          <a:blip r:embed="rId2" cstate="print"/>
          <a:srcRect/>
          <a:stretch>
            <a:fillRect/>
          </a:stretch>
        </p:blipFill>
        <p:spPr bwMode="auto">
          <a:xfrm>
            <a:off x="4175448" y="0"/>
            <a:ext cx="4968552" cy="3312368"/>
          </a:xfrm>
          <a:prstGeom prst="rect">
            <a:avLst/>
          </a:prstGeom>
          <a:noFill/>
        </p:spPr>
      </p:pic>
      <p:pic>
        <p:nvPicPr>
          <p:cNvPr id="31748" name="Picture 4" descr="http://images.24ur.com/media/images/600xX/Feb2007/16166213.jpg?d41d"/>
          <p:cNvPicPr>
            <a:picLocks noChangeAspect="1" noChangeArrowheads="1"/>
          </p:cNvPicPr>
          <p:nvPr/>
        </p:nvPicPr>
        <p:blipFill>
          <a:blip r:embed="rId3" cstate="print"/>
          <a:srcRect/>
          <a:stretch>
            <a:fillRect/>
          </a:stretch>
        </p:blipFill>
        <p:spPr bwMode="auto">
          <a:xfrm>
            <a:off x="0" y="3048000"/>
            <a:ext cx="5715000" cy="3810000"/>
          </a:xfrm>
          <a:prstGeom prst="rect">
            <a:avLst/>
          </a:prstGeom>
          <a:noFill/>
        </p:spPr>
      </p:pic>
      <p:pic>
        <p:nvPicPr>
          <p:cNvPr id="31750" name="Picture 6" descr="http://1.bp.blogspot.com/_4j59AlLvo1M/S0ul4fYWDoI/AAAAAAAAAhA/c_m26ExJy1E/s320/Cerkno+Pust+face.JPG"/>
          <p:cNvPicPr>
            <a:picLocks noChangeAspect="1" noChangeArrowheads="1"/>
          </p:cNvPicPr>
          <p:nvPr/>
        </p:nvPicPr>
        <p:blipFill>
          <a:blip r:embed="rId4" cstate="print"/>
          <a:srcRect/>
          <a:stretch>
            <a:fillRect/>
          </a:stretch>
        </p:blipFill>
        <p:spPr bwMode="auto">
          <a:xfrm>
            <a:off x="5652120" y="3212976"/>
            <a:ext cx="2286000" cy="30480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down)">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31748"/>
                                        </p:tgtEl>
                                        <p:attrNameLst>
                                          <p:attrName>style.visibility</p:attrName>
                                        </p:attrNameLst>
                                      </p:cBhvr>
                                      <p:to>
                                        <p:strVal val="visible"/>
                                      </p:to>
                                    </p:set>
                                    <p:anim calcmode="lin" valueType="num">
                                      <p:cBhvr>
                                        <p:cTn id="12" dur="500" fill="hold"/>
                                        <p:tgtEl>
                                          <p:spTgt spid="31748"/>
                                        </p:tgtEl>
                                        <p:attrNameLst>
                                          <p:attrName>ppt_w</p:attrName>
                                        </p:attrNameLst>
                                      </p:cBhvr>
                                      <p:tavLst>
                                        <p:tav tm="0">
                                          <p:val>
                                            <p:strVal val="#ppt_w*0.05"/>
                                          </p:val>
                                        </p:tav>
                                        <p:tav tm="100000">
                                          <p:val>
                                            <p:strVal val="#ppt_w"/>
                                          </p:val>
                                        </p:tav>
                                      </p:tavLst>
                                    </p:anim>
                                    <p:anim calcmode="lin" valueType="num">
                                      <p:cBhvr>
                                        <p:cTn id="13" dur="500" fill="hold"/>
                                        <p:tgtEl>
                                          <p:spTgt spid="31748"/>
                                        </p:tgtEl>
                                        <p:attrNameLst>
                                          <p:attrName>ppt_h</p:attrName>
                                        </p:attrNameLst>
                                      </p:cBhvr>
                                      <p:tavLst>
                                        <p:tav tm="0">
                                          <p:val>
                                            <p:strVal val="#ppt_h"/>
                                          </p:val>
                                        </p:tav>
                                        <p:tav tm="100000">
                                          <p:val>
                                            <p:strVal val="#ppt_h"/>
                                          </p:val>
                                        </p:tav>
                                      </p:tavLst>
                                    </p:anim>
                                    <p:anim calcmode="lin" valueType="num">
                                      <p:cBhvr>
                                        <p:cTn id="14" dur="500" fill="hold"/>
                                        <p:tgtEl>
                                          <p:spTgt spid="31748"/>
                                        </p:tgtEl>
                                        <p:attrNameLst>
                                          <p:attrName>ppt_x</p:attrName>
                                        </p:attrNameLst>
                                      </p:cBhvr>
                                      <p:tavLst>
                                        <p:tav tm="0">
                                          <p:val>
                                            <p:strVal val="#ppt_x-.2"/>
                                          </p:val>
                                        </p:tav>
                                        <p:tav tm="100000">
                                          <p:val>
                                            <p:strVal val="#ppt_x"/>
                                          </p:val>
                                        </p:tav>
                                      </p:tavLst>
                                    </p:anim>
                                    <p:anim calcmode="lin" valueType="num">
                                      <p:cBhvr>
                                        <p:cTn id="15" dur="500" fill="hold"/>
                                        <p:tgtEl>
                                          <p:spTgt spid="31748"/>
                                        </p:tgtEl>
                                        <p:attrNameLst>
                                          <p:attrName>ppt_y</p:attrName>
                                        </p:attrNameLst>
                                      </p:cBhvr>
                                      <p:tavLst>
                                        <p:tav tm="0">
                                          <p:val>
                                            <p:strVal val="#ppt_y"/>
                                          </p:val>
                                        </p:tav>
                                        <p:tav tm="100000">
                                          <p:val>
                                            <p:strVal val="#ppt_y"/>
                                          </p:val>
                                        </p:tav>
                                      </p:tavLst>
                                    </p:anim>
                                    <p:animEffect transition="in" filter="fade">
                                      <p:cBhvr>
                                        <p:cTn id="16" dur="500"/>
                                        <p:tgtEl>
                                          <p:spTgt spid="3174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1750"/>
                                        </p:tgtEl>
                                        <p:attrNameLst>
                                          <p:attrName>style.visibility</p:attrName>
                                        </p:attrNameLst>
                                      </p:cBhvr>
                                      <p:to>
                                        <p:strVal val="visible"/>
                                      </p:to>
                                    </p:set>
                                    <p:animEffect transition="in" filter="box(in)">
                                      <p:cBhvr>
                                        <p:cTn id="21"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Gregorjevo,</a:t>
            </a:r>
            <a:br>
              <a:rPr lang="sl-SI" dirty="0" smtClean="0"/>
            </a:br>
            <a:r>
              <a:rPr lang="sl-SI" dirty="0" smtClean="0"/>
              <a:t>12th March</a:t>
            </a:r>
            <a:endParaRPr lang="sl-SI" dirty="0"/>
          </a:p>
        </p:txBody>
      </p:sp>
      <p:sp>
        <p:nvSpPr>
          <p:cNvPr id="3" name="Ograda vsebine 2"/>
          <p:cNvSpPr>
            <a:spLocks noGrp="1"/>
          </p:cNvSpPr>
          <p:nvPr>
            <p:ph idx="1"/>
          </p:nvPr>
        </p:nvSpPr>
        <p:spPr/>
        <p:txBody>
          <a:bodyPr>
            <a:normAutofit/>
          </a:bodyPr>
          <a:lstStyle/>
          <a:p>
            <a:pPr>
              <a:buNone/>
            </a:pPr>
            <a:r>
              <a:rPr lang="sl-SI" sz="1800" dirty="0" smtClean="0"/>
              <a:t/>
            </a:r>
            <a:br>
              <a:rPr lang="sl-SI" sz="1800" dirty="0" smtClean="0"/>
            </a:br>
            <a:r>
              <a:rPr lang="sl-SI" sz="1800" dirty="0" smtClean="0"/>
              <a:t/>
            </a:r>
            <a:br>
              <a:rPr lang="sl-SI" sz="1800" dirty="0" smtClean="0"/>
            </a:br>
            <a:r>
              <a:rPr lang="sl-SI" sz="1800" dirty="0" smtClean="0"/>
              <a:t/>
            </a:r>
            <a:br>
              <a:rPr lang="sl-SI" sz="1800" dirty="0" smtClean="0"/>
            </a:br>
            <a:r>
              <a:rPr lang="en-US" sz="1800" dirty="0" smtClean="0"/>
              <a:t> </a:t>
            </a:r>
            <a:r>
              <a:rPr lang="en-GB" sz="1800" dirty="0" smtClean="0"/>
              <a:t>Although Valentine’s day is known to be a holiday for lovers , Slovenia has its own version – </a:t>
            </a:r>
            <a:r>
              <a:rPr lang="en-GB" sz="1800" i="1" dirty="0" smtClean="0"/>
              <a:t>Gregorjevo. </a:t>
            </a:r>
            <a:r>
              <a:rPr lang="en-GB" sz="1800" dirty="0" smtClean="0"/>
              <a:t>Our grandmothers told us that on 12th March little birds were getting married. The old tradition says that girls used to look up at the sky on that day and the first bird a girl saw told her what kind of husband she would have.</a:t>
            </a:r>
            <a:endParaRPr lang="en-GB" sz="1800" dirty="0"/>
          </a:p>
        </p:txBody>
      </p:sp>
      <p:pic>
        <p:nvPicPr>
          <p:cNvPr id="16386" name="Picture 2" descr="http://www.ednevnik.si/uploads/s/SamotnaDusa/194299.gif"/>
          <p:cNvPicPr>
            <a:picLocks noChangeAspect="1" noChangeArrowheads="1" noCrop="1"/>
          </p:cNvPicPr>
          <p:nvPr/>
        </p:nvPicPr>
        <p:blipFill>
          <a:blip r:embed="rId2" cstate="print"/>
          <a:srcRect/>
          <a:stretch>
            <a:fillRect/>
          </a:stretch>
        </p:blipFill>
        <p:spPr bwMode="auto">
          <a:xfrm>
            <a:off x="3347864" y="188640"/>
            <a:ext cx="3171825" cy="2476501"/>
          </a:xfrm>
          <a:prstGeom prst="rect">
            <a:avLst/>
          </a:prstGeom>
          <a:noFill/>
        </p:spPr>
      </p:pic>
      <p:pic>
        <p:nvPicPr>
          <p:cNvPr id="16388" name="Picture 4" descr="http://www.prlekija-on.net/uploaded/pticki-se-zenijo_20437852170.jpg"/>
          <p:cNvPicPr>
            <a:picLocks noChangeAspect="1" noChangeArrowheads="1"/>
          </p:cNvPicPr>
          <p:nvPr/>
        </p:nvPicPr>
        <p:blipFill>
          <a:blip r:embed="rId3" cstate="print"/>
          <a:srcRect/>
          <a:stretch>
            <a:fillRect/>
          </a:stretch>
        </p:blipFill>
        <p:spPr bwMode="auto">
          <a:xfrm>
            <a:off x="971600" y="4362449"/>
            <a:ext cx="6096000" cy="2495551"/>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US" dirty="0" smtClean="0"/>
              <a:t>D</a:t>
            </a:r>
            <a:r>
              <a:rPr lang="sl-SI" dirty="0" smtClean="0"/>
              <a:t>a</a:t>
            </a:r>
            <a:r>
              <a:rPr lang="en-US" dirty="0" smtClean="0"/>
              <a:t>y of Uprising Against Occupation</a:t>
            </a:r>
            <a:endParaRPr lang="sl-SI" dirty="0"/>
          </a:p>
        </p:txBody>
      </p:sp>
      <p:pic>
        <p:nvPicPr>
          <p:cNvPr id="4" name="Ograda vsebine 3" descr="Slovenska-zastava-slika-2.jpg"/>
          <p:cNvPicPr>
            <a:picLocks noGrp="1" noChangeAspect="1"/>
          </p:cNvPicPr>
          <p:nvPr>
            <p:ph idx="1"/>
          </p:nvPr>
        </p:nvPicPr>
        <p:blipFill>
          <a:blip r:embed="rId2" cstate="print"/>
          <a:stretch>
            <a:fillRect/>
          </a:stretch>
        </p:blipFill>
        <p:spPr>
          <a:xfrm rot="361994">
            <a:off x="3438482" y="3797984"/>
            <a:ext cx="5164841" cy="2716967"/>
          </a:xfrm>
        </p:spPr>
      </p:pic>
      <p:sp>
        <p:nvSpPr>
          <p:cNvPr id="5" name="PoljeZBesedilom 4"/>
          <p:cNvSpPr txBox="1"/>
          <p:nvPr/>
        </p:nvSpPr>
        <p:spPr>
          <a:xfrm>
            <a:off x="3131840" y="1988840"/>
            <a:ext cx="5688632" cy="954107"/>
          </a:xfrm>
          <a:prstGeom prst="rect">
            <a:avLst/>
          </a:prstGeom>
          <a:noFill/>
        </p:spPr>
        <p:txBody>
          <a:bodyPr wrap="square" rtlCol="0">
            <a:spAutoFit/>
          </a:bodyPr>
          <a:lstStyle/>
          <a:p>
            <a:r>
              <a:rPr lang="en-GB" sz="2800" dirty="0" smtClean="0"/>
              <a:t>Resistance Day is a public holiday, which is celebrated on 27th April.</a:t>
            </a:r>
            <a:endParaRPr lang="en-GB" sz="2800" dirty="0"/>
          </a:p>
        </p:txBody>
      </p:sp>
      <p:sp>
        <p:nvSpPr>
          <p:cNvPr id="6" name="PoljeZBesedilom 5"/>
          <p:cNvSpPr txBox="1"/>
          <p:nvPr/>
        </p:nvSpPr>
        <p:spPr>
          <a:xfrm>
            <a:off x="323528" y="2852936"/>
            <a:ext cx="2592288" cy="3539430"/>
          </a:xfrm>
          <a:prstGeom prst="rect">
            <a:avLst/>
          </a:prstGeom>
          <a:noFill/>
        </p:spPr>
        <p:txBody>
          <a:bodyPr wrap="square" rtlCol="0">
            <a:spAutoFit/>
          </a:bodyPr>
          <a:lstStyle/>
          <a:p>
            <a:r>
              <a:rPr lang="en-GB" sz="2800" dirty="0" smtClean="0"/>
              <a:t>On this day in 1941 an anti-fascist and anti-imperialist Liberation Front was founded in  Ljubljana.</a:t>
            </a:r>
            <a:endParaRPr lang="en-GB"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tek">
  <a:themeElements>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710</TotalTime>
  <Words>201</Words>
  <Application>Microsoft Office PowerPoint</Application>
  <PresentationFormat>Diaprojekcija na zaslonu (4:3)</PresentationFormat>
  <Paragraphs>19</Paragraphs>
  <Slides>11</Slides>
  <Notes>0</Notes>
  <HiddenSlides>0</HiddenSlides>
  <MMClips>0</MMClips>
  <ScaleCrop>false</ScaleCrop>
  <HeadingPairs>
    <vt:vector size="4" baseType="variant">
      <vt:variant>
        <vt:lpstr>Tema</vt:lpstr>
      </vt:variant>
      <vt:variant>
        <vt:i4>1</vt:i4>
      </vt:variant>
      <vt:variant>
        <vt:lpstr>Naslovi diapozitivov</vt:lpstr>
      </vt:variant>
      <vt:variant>
        <vt:i4>11</vt:i4>
      </vt:variant>
    </vt:vector>
  </HeadingPairs>
  <TitlesOfParts>
    <vt:vector size="12" baseType="lpstr">
      <vt:lpstr>Potek</vt:lpstr>
      <vt:lpstr>Spring Celebrations in Slovenia</vt:lpstr>
      <vt:lpstr>PowerPointova predstavitev</vt:lpstr>
      <vt:lpstr>Pustovanje, Shrovetide Carnival  </vt:lpstr>
      <vt:lpstr>PowerPointova predstavitev</vt:lpstr>
      <vt:lpstr>Pustovanje  - Kurentovanje , Laufarji</vt:lpstr>
      <vt:lpstr>                                       KURENT</vt:lpstr>
      <vt:lpstr>Laufar</vt:lpstr>
      <vt:lpstr>Gregorjevo, 12th March</vt:lpstr>
      <vt:lpstr>Day of Uprising Against Occupation</vt:lpstr>
      <vt:lpstr>Day of Primož Trubar</vt:lpstr>
      <vt:lpstr>Mother’s 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renee</dc:creator>
  <cp:lastModifiedBy>demsar</cp:lastModifiedBy>
  <cp:revision>74</cp:revision>
  <dcterms:created xsi:type="dcterms:W3CDTF">2013-04-06T14:37:23Z</dcterms:created>
  <dcterms:modified xsi:type="dcterms:W3CDTF">2013-05-12T15:17:05Z</dcterms:modified>
</cp:coreProperties>
</file>